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1.xml" ContentType="application/vnd.openxmlformats-officedocument.presentationml.tags+xml"/>
  <Override PartName="/ppt/notesSlides/notesSlide62.xml" ContentType="application/vnd.openxmlformats-officedocument.presentationml.notesSlide+xml"/>
  <Override PartName="/ppt/tags/tag2.xml" ContentType="application/vnd.openxmlformats-officedocument.presentationml.tags+xml"/>
  <Override PartName="/ppt/notesSlides/notesSlide63.xml" ContentType="application/vnd.openxmlformats-officedocument.presentationml.notesSlide+xml"/>
  <Override PartName="/ppt/tags/tag3.xml" ContentType="application/vnd.openxmlformats-officedocument.presentationml.tags+xml"/>
  <Override PartName="/ppt/notesSlides/notesSlide64.xml" ContentType="application/vnd.openxmlformats-officedocument.presentationml.notesSlide+xml"/>
  <Override PartName="/ppt/tags/tag4.xml" ContentType="application/vnd.openxmlformats-officedocument.presentationml.tags+xml"/>
  <Override PartName="/ppt/notesSlides/notesSlide65.xml" ContentType="application/vnd.openxmlformats-officedocument.presentationml.notesSlide+xml"/>
  <Override PartName="/ppt/tags/tag5.xml" ContentType="application/vnd.openxmlformats-officedocument.presentationml.tags+xml"/>
  <Override PartName="/ppt/notesSlides/notesSlide66.xml" ContentType="application/vnd.openxmlformats-officedocument.presentationml.notesSlide+xml"/>
  <Override PartName="/ppt/tags/tag6.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7.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352" r:id="rId3"/>
    <p:sldId id="298" r:id="rId4"/>
    <p:sldId id="353" r:id="rId5"/>
    <p:sldId id="289" r:id="rId6"/>
    <p:sldId id="297" r:id="rId7"/>
    <p:sldId id="288" r:id="rId8"/>
    <p:sldId id="345" r:id="rId9"/>
    <p:sldId id="286" r:id="rId10"/>
    <p:sldId id="291" r:id="rId11"/>
    <p:sldId id="292" r:id="rId12"/>
    <p:sldId id="293" r:id="rId13"/>
    <p:sldId id="295" r:id="rId14"/>
    <p:sldId id="257" r:id="rId15"/>
    <p:sldId id="258" r:id="rId16"/>
    <p:sldId id="344" r:id="rId17"/>
    <p:sldId id="357" r:id="rId18"/>
    <p:sldId id="343" r:id="rId19"/>
    <p:sldId id="355" r:id="rId20"/>
    <p:sldId id="358" r:id="rId21"/>
    <p:sldId id="290" r:id="rId22"/>
    <p:sldId id="351" r:id="rId23"/>
    <p:sldId id="294" r:id="rId24"/>
    <p:sldId id="332" r:id="rId25"/>
    <p:sldId id="333" r:id="rId26"/>
    <p:sldId id="334" r:id="rId27"/>
    <p:sldId id="335" r:id="rId28"/>
    <p:sldId id="339" r:id="rId29"/>
    <p:sldId id="336" r:id="rId30"/>
    <p:sldId id="338" r:id="rId31"/>
    <p:sldId id="260" r:id="rId32"/>
    <p:sldId id="259" r:id="rId33"/>
    <p:sldId id="262" r:id="rId34"/>
    <p:sldId id="267" r:id="rId35"/>
    <p:sldId id="269" r:id="rId36"/>
    <p:sldId id="271" r:id="rId37"/>
    <p:sldId id="272" r:id="rId38"/>
    <p:sldId id="341" r:id="rId39"/>
    <p:sldId id="261" r:id="rId40"/>
    <p:sldId id="276" r:id="rId41"/>
    <p:sldId id="342" r:id="rId42"/>
    <p:sldId id="299" r:id="rId43"/>
    <p:sldId id="300" r:id="rId44"/>
    <p:sldId id="328" r:id="rId45"/>
    <p:sldId id="301" r:id="rId46"/>
    <p:sldId id="302" r:id="rId47"/>
    <p:sldId id="303" r:id="rId48"/>
    <p:sldId id="304" r:id="rId49"/>
    <p:sldId id="306" r:id="rId50"/>
    <p:sldId id="307" r:id="rId51"/>
    <p:sldId id="346" r:id="rId52"/>
    <p:sldId id="347" r:id="rId53"/>
    <p:sldId id="331" r:id="rId54"/>
    <p:sldId id="316" r:id="rId55"/>
    <p:sldId id="317" r:id="rId56"/>
    <p:sldId id="318" r:id="rId57"/>
    <p:sldId id="348" r:id="rId58"/>
    <p:sldId id="349" r:id="rId59"/>
    <p:sldId id="350" r:id="rId60"/>
    <p:sldId id="319" r:id="rId61"/>
    <p:sldId id="320" r:id="rId62"/>
    <p:sldId id="321" r:id="rId63"/>
    <p:sldId id="322" r:id="rId64"/>
    <p:sldId id="323" r:id="rId65"/>
    <p:sldId id="324" r:id="rId66"/>
    <p:sldId id="325" r:id="rId67"/>
    <p:sldId id="326" r:id="rId68"/>
    <p:sldId id="330" r:id="rId69"/>
    <p:sldId id="329" r:id="rId70"/>
    <p:sldId id="327" r:id="rId71"/>
    <p:sldId id="308" r:id="rId72"/>
    <p:sldId id="356" r:id="rId7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53" autoAdjust="0"/>
    <p:restoredTop sz="79162" autoAdjust="0"/>
  </p:normalViewPr>
  <p:slideViewPr>
    <p:cSldViewPr snapToGrid="0">
      <p:cViewPr varScale="1">
        <p:scale>
          <a:sx n="73" d="100"/>
          <a:sy n="73" d="100"/>
        </p:scale>
        <p:origin x="331" y="43"/>
      </p:cViewPr>
      <p:guideLst/>
    </p:cSldViewPr>
  </p:slideViewPr>
  <p:notesTextViewPr>
    <p:cViewPr>
      <p:scale>
        <a:sx n="3" d="2"/>
        <a:sy n="3" d="2"/>
      </p:scale>
      <p:origin x="0" y="0"/>
    </p:cViewPr>
  </p:notesTextViewPr>
  <p:sorterViewPr>
    <p:cViewPr>
      <p:scale>
        <a:sx n="100" d="100"/>
        <a:sy n="100" d="100"/>
      </p:scale>
      <p:origin x="0" y="-6804"/>
    </p:cViewPr>
  </p:sorterViewPr>
  <p:notesViewPr>
    <p:cSldViewPr snapToGrid="0">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310474-03EE-424C-893A-587A6921E7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dirty="0">
                <a:latin typeface="+mn-lt"/>
              </a:defRPr>
            </a:lvl1pPr>
          </a:lstStyle>
          <a:p>
            <a:pPr>
              <a:defRPr/>
            </a:pPr>
            <a:endParaRPr lang="en-US"/>
          </a:p>
        </p:txBody>
      </p:sp>
      <p:sp>
        <p:nvSpPr>
          <p:cNvPr id="3" name="Date Placeholder 2">
            <a:extLst>
              <a:ext uri="{FF2B5EF4-FFF2-40B4-BE49-F238E27FC236}">
                <a16:creationId xmlns:a16="http://schemas.microsoft.com/office/drawing/2014/main" id="{F9477CD6-04C6-4566-98FD-BAEF1EDAE4B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C45D8A3-81C1-4A74-AF96-03A47E95C44D}" type="datetimeFigureOut">
              <a:rPr lang="en-US"/>
              <a:pPr>
                <a:defRPr/>
              </a:pPr>
              <a:t>9/18/2018</a:t>
            </a:fld>
            <a:endParaRPr lang="en-US" dirty="0"/>
          </a:p>
        </p:txBody>
      </p:sp>
      <p:sp>
        <p:nvSpPr>
          <p:cNvPr id="4" name="Slide Image Placeholder 3">
            <a:extLst>
              <a:ext uri="{FF2B5EF4-FFF2-40B4-BE49-F238E27FC236}">
                <a16:creationId xmlns:a16="http://schemas.microsoft.com/office/drawing/2014/main" id="{7169ED1D-C705-4DFC-A9CC-81A2FD984D2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E897C62F-FECE-4BF9-8766-199DD387287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8517FDA6-6216-44FA-AA83-99C6B156789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dirty="0">
                <a:latin typeface="+mn-lt"/>
              </a:defRPr>
            </a:lvl1pPr>
          </a:lstStyle>
          <a:p>
            <a:pPr>
              <a:defRPr/>
            </a:pPr>
            <a:endParaRPr lang="en-US"/>
          </a:p>
        </p:txBody>
      </p:sp>
      <p:sp>
        <p:nvSpPr>
          <p:cNvPr id="7" name="Slide Number Placeholder 6">
            <a:extLst>
              <a:ext uri="{FF2B5EF4-FFF2-40B4-BE49-F238E27FC236}">
                <a16:creationId xmlns:a16="http://schemas.microsoft.com/office/drawing/2014/main" id="{A3282F61-D00F-4D0C-869D-10276836626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7DBDC552-0CEF-4802-8557-49EF22AF4020}"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8660B2DA-B4C8-4226-AD79-DEDAFBCEF1E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A68A5570-D47C-41F3-92F6-039127B1C2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9220" name="Slide Number Placeholder 3">
            <a:extLst>
              <a:ext uri="{FF2B5EF4-FFF2-40B4-BE49-F238E27FC236}">
                <a16:creationId xmlns:a16="http://schemas.microsoft.com/office/drawing/2014/main" id="{B5189A0D-12E9-4BE6-99EA-5280F87944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68756DB5-E7F1-4849-9031-2BDBE5FC27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599B0935-036D-40BD-A28B-44409E7167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7652" name="Slide Number Placeholder 3">
            <a:extLst>
              <a:ext uri="{FF2B5EF4-FFF2-40B4-BE49-F238E27FC236}">
                <a16:creationId xmlns:a16="http://schemas.microsoft.com/office/drawing/2014/main" id="{90F5D32D-9AB2-42C7-B3A4-7664A6AD56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33556B7E-D9BF-42F0-A8C5-0915C4AC2B8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885C676D-4256-4D35-84CD-321AED74F7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9700" name="Slide Number Placeholder 3">
            <a:extLst>
              <a:ext uri="{FF2B5EF4-FFF2-40B4-BE49-F238E27FC236}">
                <a16:creationId xmlns:a16="http://schemas.microsoft.com/office/drawing/2014/main" id="{656E18CE-5484-488D-8F59-56F63E6EDE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8E82A557-C804-4A95-A319-3F298B27E56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a:extLst>
              <a:ext uri="{FF2B5EF4-FFF2-40B4-BE49-F238E27FC236}">
                <a16:creationId xmlns:a16="http://schemas.microsoft.com/office/drawing/2014/main" id="{F816C5C5-434F-434F-9DBA-7F89E969E22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31748" name="Slide Number Placeholder 3">
            <a:extLst>
              <a:ext uri="{FF2B5EF4-FFF2-40B4-BE49-F238E27FC236}">
                <a16:creationId xmlns:a16="http://schemas.microsoft.com/office/drawing/2014/main" id="{DDF79874-7771-44E1-9D74-6D3AD600F95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DF5EE445-42FD-4170-8328-4C67941F1DD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1DB64E9A-8B84-43E3-81F5-B7559DF702F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33796" name="Slide Number Placeholder 3">
            <a:extLst>
              <a:ext uri="{FF2B5EF4-FFF2-40B4-BE49-F238E27FC236}">
                <a16:creationId xmlns:a16="http://schemas.microsoft.com/office/drawing/2014/main" id="{6438AFFF-DF40-4939-AD1C-59C3DF6881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E958EA01-A51C-420A-BC25-0B44394FC63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a:extLst>
              <a:ext uri="{FF2B5EF4-FFF2-40B4-BE49-F238E27FC236}">
                <a16:creationId xmlns:a16="http://schemas.microsoft.com/office/drawing/2014/main" id="{4BDCF243-7CC6-42B4-8EB0-ED9D17D227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35844" name="Slide Number Placeholder 3">
            <a:extLst>
              <a:ext uri="{FF2B5EF4-FFF2-40B4-BE49-F238E27FC236}">
                <a16:creationId xmlns:a16="http://schemas.microsoft.com/office/drawing/2014/main" id="{2E81F7E6-D0D5-40AF-B4B6-9B84152CBF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2E8E192E-84A7-440E-B52A-0FCE30C307F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B1FBC106-0945-4DF2-91AF-D56055D653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37892" name="Slide Number Placeholder 3">
            <a:extLst>
              <a:ext uri="{FF2B5EF4-FFF2-40B4-BE49-F238E27FC236}">
                <a16:creationId xmlns:a16="http://schemas.microsoft.com/office/drawing/2014/main" id="{79B9A781-D7D5-4A0B-A75A-D048601EF9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872D276D-FB22-4668-AE2E-26827B32BCD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a:extLst>
              <a:ext uri="{FF2B5EF4-FFF2-40B4-BE49-F238E27FC236}">
                <a16:creationId xmlns:a16="http://schemas.microsoft.com/office/drawing/2014/main" id="{411C55C1-C928-4392-8D1F-CB84228CEEE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39940" name="Slide Number Placeholder 3">
            <a:extLst>
              <a:ext uri="{FF2B5EF4-FFF2-40B4-BE49-F238E27FC236}">
                <a16:creationId xmlns:a16="http://schemas.microsoft.com/office/drawing/2014/main" id="{BDCEB51B-83E3-49A1-8A8D-BB792BC68C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1CA7B0E5-8E0F-40F1-9987-55B9018D33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a:extLst>
              <a:ext uri="{FF2B5EF4-FFF2-40B4-BE49-F238E27FC236}">
                <a16:creationId xmlns:a16="http://schemas.microsoft.com/office/drawing/2014/main" id="{3FAD3F36-9596-4238-AC1C-45FE2B6EB90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1988" name="Slide Number Placeholder 3">
            <a:extLst>
              <a:ext uri="{FF2B5EF4-FFF2-40B4-BE49-F238E27FC236}">
                <a16:creationId xmlns:a16="http://schemas.microsoft.com/office/drawing/2014/main" id="{A7DA4715-F2E6-4CCC-9612-D2C780E7F22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EBD94488-1150-4B17-9611-2F52E042267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0C34EDD-BAFD-4B1E-8CCF-C67EF720547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4036" name="Slide Number Placeholder 3">
            <a:extLst>
              <a:ext uri="{FF2B5EF4-FFF2-40B4-BE49-F238E27FC236}">
                <a16:creationId xmlns:a16="http://schemas.microsoft.com/office/drawing/2014/main" id="{B2623D6E-5344-4430-93DC-D2D953942E3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6B6CB603-40AE-4EE7-B9D1-6D133171F1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a:extLst>
              <a:ext uri="{FF2B5EF4-FFF2-40B4-BE49-F238E27FC236}">
                <a16:creationId xmlns:a16="http://schemas.microsoft.com/office/drawing/2014/main" id="{DB1EF508-1863-4572-8615-0ED819CC451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6084" name="Slide Number Placeholder 3">
            <a:extLst>
              <a:ext uri="{FF2B5EF4-FFF2-40B4-BE49-F238E27FC236}">
                <a16:creationId xmlns:a16="http://schemas.microsoft.com/office/drawing/2014/main" id="{25B65A67-C928-41D2-A704-541ADCD260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1676CFAE-B2F9-438D-B7AE-35FE27F07A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3E424E8F-489C-46B8-8FBC-F54E8A2646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268" name="Slide Number Placeholder 3">
            <a:extLst>
              <a:ext uri="{FF2B5EF4-FFF2-40B4-BE49-F238E27FC236}">
                <a16:creationId xmlns:a16="http://schemas.microsoft.com/office/drawing/2014/main" id="{309EE677-BACF-403C-9E65-5005F6394FF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C2AEBAE3-1CC6-43F6-AF27-CD742DEF95F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a:extLst>
              <a:ext uri="{FF2B5EF4-FFF2-40B4-BE49-F238E27FC236}">
                <a16:creationId xmlns:a16="http://schemas.microsoft.com/office/drawing/2014/main" id="{213400FE-A505-4EEE-BD6C-49452073C46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2" name="Slide Number Placeholder 3">
            <a:extLst>
              <a:ext uri="{FF2B5EF4-FFF2-40B4-BE49-F238E27FC236}">
                <a16:creationId xmlns:a16="http://schemas.microsoft.com/office/drawing/2014/main" id="{B7825ED0-A3B4-498F-BB6E-B5C5C91445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ADA26BEA-A81F-49B1-A248-F94D07A3F3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F9F1378C-E578-4B62-B14F-996744B866A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0180" name="Slide Number Placeholder 3">
            <a:extLst>
              <a:ext uri="{FF2B5EF4-FFF2-40B4-BE49-F238E27FC236}">
                <a16:creationId xmlns:a16="http://schemas.microsoft.com/office/drawing/2014/main" id="{4D92E40D-685A-4AC2-B71D-EA8B3779EC9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EAC86B13-3054-46D5-8741-1DBE0DCFF4D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a:extLst>
              <a:ext uri="{FF2B5EF4-FFF2-40B4-BE49-F238E27FC236}">
                <a16:creationId xmlns:a16="http://schemas.microsoft.com/office/drawing/2014/main" id="{6EA88EFD-4E8D-42EE-89FA-B3B71D68C3D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29F33527-B787-4467-92CF-21C6881394E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a:extLst>
              <a:ext uri="{FF2B5EF4-FFF2-40B4-BE49-F238E27FC236}">
                <a16:creationId xmlns:a16="http://schemas.microsoft.com/office/drawing/2014/main" id="{2CF9F6A1-323D-4799-9E8C-37CF20C5CB5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65906C16-5F53-4850-99D1-F6096623F29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a:extLst>
              <a:ext uri="{FF2B5EF4-FFF2-40B4-BE49-F238E27FC236}">
                <a16:creationId xmlns:a16="http://schemas.microsoft.com/office/drawing/2014/main" id="{3C5A36F6-F8EE-4CC0-B0EE-FB18E525C5E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21FB4CDF-8DD4-4979-B3BC-E3D38DF09DFD}"/>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a:extLst>
              <a:ext uri="{FF2B5EF4-FFF2-40B4-BE49-F238E27FC236}">
                <a16:creationId xmlns:a16="http://schemas.microsoft.com/office/drawing/2014/main" id="{5FD3AE50-D01D-4725-B769-8BADAB1850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322B1FCC-560C-41D6-8060-514025A2762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a:extLst>
              <a:ext uri="{FF2B5EF4-FFF2-40B4-BE49-F238E27FC236}">
                <a16:creationId xmlns:a16="http://schemas.microsoft.com/office/drawing/2014/main" id="{ECB71E64-CC27-47AF-BFA8-91B82B24CE4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60420" name="Slide Number Placeholder 3">
            <a:extLst>
              <a:ext uri="{FF2B5EF4-FFF2-40B4-BE49-F238E27FC236}">
                <a16:creationId xmlns:a16="http://schemas.microsoft.com/office/drawing/2014/main" id="{1A2ABC6E-C4A5-4624-AC0F-8A74569982F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461D8ACC-CF2F-4217-B2FF-414109DEA74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a:extLst>
              <a:ext uri="{FF2B5EF4-FFF2-40B4-BE49-F238E27FC236}">
                <a16:creationId xmlns:a16="http://schemas.microsoft.com/office/drawing/2014/main" id="{76D2C60C-F603-4FDA-B57E-456BEE058EC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62468" name="Slide Number Placeholder 3">
            <a:extLst>
              <a:ext uri="{FF2B5EF4-FFF2-40B4-BE49-F238E27FC236}">
                <a16:creationId xmlns:a16="http://schemas.microsoft.com/office/drawing/2014/main" id="{3F0B4959-723C-4725-907A-70A39DED609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ABB74B73-437D-44ED-86A3-6698130334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a:extLst>
              <a:ext uri="{FF2B5EF4-FFF2-40B4-BE49-F238E27FC236}">
                <a16:creationId xmlns:a16="http://schemas.microsoft.com/office/drawing/2014/main" id="{4483F468-409F-4486-ACEE-3FD58AF0345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64516" name="Slide Number Placeholder 3">
            <a:extLst>
              <a:ext uri="{FF2B5EF4-FFF2-40B4-BE49-F238E27FC236}">
                <a16:creationId xmlns:a16="http://schemas.microsoft.com/office/drawing/2014/main" id="{3797281D-8FC1-4B61-9839-39BA34BC5BE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DDBB2B9E-57C8-4213-8161-696A81F88E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a:extLst>
              <a:ext uri="{FF2B5EF4-FFF2-40B4-BE49-F238E27FC236}">
                <a16:creationId xmlns:a16="http://schemas.microsoft.com/office/drawing/2014/main" id="{B3EABF33-1444-4FD2-B996-E2E791E820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66564" name="Slide Number Placeholder 3">
            <a:extLst>
              <a:ext uri="{FF2B5EF4-FFF2-40B4-BE49-F238E27FC236}">
                <a16:creationId xmlns:a16="http://schemas.microsoft.com/office/drawing/2014/main" id="{B1FA2361-0D69-4EC6-9D3E-6A093BB700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E3901796-5FBA-4991-B507-71039AEAFE4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a16="http://schemas.microsoft.com/office/drawing/2014/main" id="{482B8621-6B5D-4615-9DC9-7F27F749FB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3316" name="Slide Number Placeholder 3">
            <a:extLst>
              <a:ext uri="{FF2B5EF4-FFF2-40B4-BE49-F238E27FC236}">
                <a16:creationId xmlns:a16="http://schemas.microsoft.com/office/drawing/2014/main" id="{B289D9AB-AAB3-4561-A2AB-2148D1FE692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7B84FC20-3258-47A0-8834-D339EFAFAD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a:extLst>
              <a:ext uri="{FF2B5EF4-FFF2-40B4-BE49-F238E27FC236}">
                <a16:creationId xmlns:a16="http://schemas.microsoft.com/office/drawing/2014/main" id="{3C3EF1C8-D122-4FB1-9D25-880DA9BB55D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B72668BA-4610-4BC6-B5D5-EDF9EB8A12D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a:extLst>
              <a:ext uri="{FF2B5EF4-FFF2-40B4-BE49-F238E27FC236}">
                <a16:creationId xmlns:a16="http://schemas.microsoft.com/office/drawing/2014/main" id="{951DDD19-1A5D-4C00-9BCF-8E8BB8CE61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BC3881CF-764E-48F4-86FB-FB97AEA8F76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a:extLst>
              <a:ext uri="{FF2B5EF4-FFF2-40B4-BE49-F238E27FC236}">
                <a16:creationId xmlns:a16="http://schemas.microsoft.com/office/drawing/2014/main" id="{C748B2D4-4CCE-459B-ABFE-7E8C59C608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72708" name="Slide Number Placeholder 3">
            <a:extLst>
              <a:ext uri="{FF2B5EF4-FFF2-40B4-BE49-F238E27FC236}">
                <a16:creationId xmlns:a16="http://schemas.microsoft.com/office/drawing/2014/main" id="{E5155DD5-627C-4BB2-ACDA-9963CFD26DE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452DCAA5-7A5E-44FB-B424-0A2E59F4A0C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a:extLst>
              <a:ext uri="{FF2B5EF4-FFF2-40B4-BE49-F238E27FC236}">
                <a16:creationId xmlns:a16="http://schemas.microsoft.com/office/drawing/2014/main" id="{5D73AD71-9569-4918-BB66-925976C088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74756" name="Slide Number Placeholder 3">
            <a:extLst>
              <a:ext uri="{FF2B5EF4-FFF2-40B4-BE49-F238E27FC236}">
                <a16:creationId xmlns:a16="http://schemas.microsoft.com/office/drawing/2014/main" id="{C6C6CA74-324D-4BA9-81D8-0C3A65174DA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EDBB1064-3770-4DBD-A0C1-2ECA114BFE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id="{6A8EF662-B90F-473E-B2AF-B95B38D765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76804" name="Slide Number Placeholder 3">
            <a:extLst>
              <a:ext uri="{FF2B5EF4-FFF2-40B4-BE49-F238E27FC236}">
                <a16:creationId xmlns:a16="http://schemas.microsoft.com/office/drawing/2014/main" id="{538FE3CE-8AE5-4C55-AAC7-C00648C21A8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F2CCD17F-4052-4639-A2BF-94D0BBBA747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a:extLst>
              <a:ext uri="{FF2B5EF4-FFF2-40B4-BE49-F238E27FC236}">
                <a16:creationId xmlns:a16="http://schemas.microsoft.com/office/drawing/2014/main" id="{C3B47052-59F1-4B53-B258-7CCA1FEC6D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78852" name="Slide Number Placeholder 3">
            <a:extLst>
              <a:ext uri="{FF2B5EF4-FFF2-40B4-BE49-F238E27FC236}">
                <a16:creationId xmlns:a16="http://schemas.microsoft.com/office/drawing/2014/main" id="{9691E359-1472-486C-AC63-3D7885A31F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25D8967E-51A3-4418-BEAF-BB59F08B39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a:extLst>
              <a:ext uri="{FF2B5EF4-FFF2-40B4-BE49-F238E27FC236}">
                <a16:creationId xmlns:a16="http://schemas.microsoft.com/office/drawing/2014/main" id="{BB495ED9-5CCA-4CC7-B9E7-FA4FAA93AE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0900" name="Slide Number Placeholder 3">
            <a:extLst>
              <a:ext uri="{FF2B5EF4-FFF2-40B4-BE49-F238E27FC236}">
                <a16:creationId xmlns:a16="http://schemas.microsoft.com/office/drawing/2014/main" id="{0527E184-87A2-47B4-8BF8-90A4246A86F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752425A7-1B8D-4F28-B673-26642E34654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a:extLst>
              <a:ext uri="{FF2B5EF4-FFF2-40B4-BE49-F238E27FC236}">
                <a16:creationId xmlns:a16="http://schemas.microsoft.com/office/drawing/2014/main" id="{33F21DD0-5DB4-43AE-BD06-85353C6F266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2948" name="Slide Number Placeholder 3">
            <a:extLst>
              <a:ext uri="{FF2B5EF4-FFF2-40B4-BE49-F238E27FC236}">
                <a16:creationId xmlns:a16="http://schemas.microsoft.com/office/drawing/2014/main" id="{F8E84C23-1D60-45E4-A13B-EFF0454C569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77DDB674-7237-48E0-9EA5-16F4EF2EC8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a:extLst>
              <a:ext uri="{FF2B5EF4-FFF2-40B4-BE49-F238E27FC236}">
                <a16:creationId xmlns:a16="http://schemas.microsoft.com/office/drawing/2014/main" id="{CF4D478D-BB0A-4510-AACD-A91BAB7F280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4996" name="Slide Number Placeholder 3">
            <a:extLst>
              <a:ext uri="{FF2B5EF4-FFF2-40B4-BE49-F238E27FC236}">
                <a16:creationId xmlns:a16="http://schemas.microsoft.com/office/drawing/2014/main" id="{DA4ED932-F67A-4500-B003-62D04F2E5F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0E5D387B-0BCE-47F4-900D-FB0ECC39CB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a:extLst>
              <a:ext uri="{FF2B5EF4-FFF2-40B4-BE49-F238E27FC236}">
                <a16:creationId xmlns:a16="http://schemas.microsoft.com/office/drawing/2014/main" id="{00B63EEF-52E8-4F56-B36B-72270068345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0D224F87-2061-40BB-B1C7-5B18291959F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1591281C-06B1-4D6B-98FD-286200DAF4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364" name="Slide Number Placeholder 3">
            <a:extLst>
              <a:ext uri="{FF2B5EF4-FFF2-40B4-BE49-F238E27FC236}">
                <a16:creationId xmlns:a16="http://schemas.microsoft.com/office/drawing/2014/main" id="{161927B6-ED41-42AC-896A-1AB696D06E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3F2E575B-7647-495F-B603-E433DD182D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a:extLst>
              <a:ext uri="{FF2B5EF4-FFF2-40B4-BE49-F238E27FC236}">
                <a16:creationId xmlns:a16="http://schemas.microsoft.com/office/drawing/2014/main" id="{B516B0E1-CA28-41C1-A552-B87F369686D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9092" name="Slide Number Placeholder 3">
            <a:extLst>
              <a:ext uri="{FF2B5EF4-FFF2-40B4-BE49-F238E27FC236}">
                <a16:creationId xmlns:a16="http://schemas.microsoft.com/office/drawing/2014/main" id="{F9AFDEE6-357C-4B4C-BBC2-D8410BE4E2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EBF64D7E-1B13-4F15-BA07-95F85ACA03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627394E4-8B45-4ED0-92B8-39435F868D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1140" name="Slide Number Placeholder 3">
            <a:extLst>
              <a:ext uri="{FF2B5EF4-FFF2-40B4-BE49-F238E27FC236}">
                <a16:creationId xmlns:a16="http://schemas.microsoft.com/office/drawing/2014/main" id="{04F1DF9C-3729-4374-9EA8-A6276B3D60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C24BE5E7-2F02-4560-AEF9-19D355631F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a:extLst>
              <a:ext uri="{FF2B5EF4-FFF2-40B4-BE49-F238E27FC236}">
                <a16:creationId xmlns:a16="http://schemas.microsoft.com/office/drawing/2014/main" id="{B8779414-825A-4963-B9DF-0CDD095BA5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3188" name="Slide Number Placeholder 3">
            <a:extLst>
              <a:ext uri="{FF2B5EF4-FFF2-40B4-BE49-F238E27FC236}">
                <a16:creationId xmlns:a16="http://schemas.microsoft.com/office/drawing/2014/main" id="{5B0DAC87-C855-4671-9A44-137829F7369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B437CBE5-F987-41E5-AE4E-1266DDF050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a:extLst>
              <a:ext uri="{FF2B5EF4-FFF2-40B4-BE49-F238E27FC236}">
                <a16:creationId xmlns:a16="http://schemas.microsoft.com/office/drawing/2014/main" id="{24C96804-0EE7-4E08-B098-EA75CC8250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5236" name="Slide Number Placeholder 3">
            <a:extLst>
              <a:ext uri="{FF2B5EF4-FFF2-40B4-BE49-F238E27FC236}">
                <a16:creationId xmlns:a16="http://schemas.microsoft.com/office/drawing/2014/main" id="{C2ECBA99-75CC-4204-95F5-1C2FD9EA9FD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2975">
              <a:defRPr>
                <a:solidFill>
                  <a:schemeClr val="tx1"/>
                </a:solidFill>
                <a:latin typeface="Calibri" panose="020F0502020204030204" pitchFamily="34" charset="0"/>
              </a:defRPr>
            </a:lvl1pPr>
            <a:lvl2pPr marL="742950" indent="-285750" defTabSz="942975">
              <a:defRPr>
                <a:solidFill>
                  <a:schemeClr val="tx1"/>
                </a:solidFill>
                <a:latin typeface="Calibri" panose="020F0502020204030204" pitchFamily="34" charset="0"/>
              </a:defRPr>
            </a:lvl2pPr>
            <a:lvl3pPr marL="1143000" indent="-228600" defTabSz="942975">
              <a:defRPr>
                <a:solidFill>
                  <a:schemeClr val="tx1"/>
                </a:solidFill>
                <a:latin typeface="Calibri" panose="020F0502020204030204" pitchFamily="34" charset="0"/>
              </a:defRPr>
            </a:lvl3pPr>
            <a:lvl4pPr marL="1600200" indent="-228600" defTabSz="942975">
              <a:defRPr>
                <a:solidFill>
                  <a:schemeClr val="tx1"/>
                </a:solidFill>
                <a:latin typeface="Calibri" panose="020F0502020204030204" pitchFamily="34" charset="0"/>
              </a:defRPr>
            </a:lvl4pPr>
            <a:lvl5pPr marL="2057400" indent="-228600" defTabSz="942975">
              <a:defRPr>
                <a:solidFill>
                  <a:schemeClr val="tx1"/>
                </a:solidFill>
                <a:latin typeface="Calibri" panose="020F0502020204030204" pitchFamily="34" charset="0"/>
              </a:defRPr>
            </a:lvl5pPr>
            <a:lvl6pPr marL="2514600" indent="-228600" defTabSz="942975" fontAlgn="base">
              <a:spcBef>
                <a:spcPct val="0"/>
              </a:spcBef>
              <a:spcAft>
                <a:spcPct val="0"/>
              </a:spcAft>
              <a:defRPr>
                <a:solidFill>
                  <a:schemeClr val="tx1"/>
                </a:solidFill>
                <a:latin typeface="Calibri" panose="020F0502020204030204" pitchFamily="34" charset="0"/>
              </a:defRPr>
            </a:lvl6pPr>
            <a:lvl7pPr marL="2971800" indent="-228600" defTabSz="942975" fontAlgn="base">
              <a:spcBef>
                <a:spcPct val="0"/>
              </a:spcBef>
              <a:spcAft>
                <a:spcPct val="0"/>
              </a:spcAft>
              <a:defRPr>
                <a:solidFill>
                  <a:schemeClr val="tx1"/>
                </a:solidFill>
                <a:latin typeface="Calibri" panose="020F0502020204030204" pitchFamily="34" charset="0"/>
              </a:defRPr>
            </a:lvl7pPr>
            <a:lvl8pPr marL="3429000" indent="-228600" defTabSz="942975" fontAlgn="base">
              <a:spcBef>
                <a:spcPct val="0"/>
              </a:spcBef>
              <a:spcAft>
                <a:spcPct val="0"/>
              </a:spcAft>
              <a:defRPr>
                <a:solidFill>
                  <a:schemeClr val="tx1"/>
                </a:solidFill>
                <a:latin typeface="Calibri" panose="020F0502020204030204" pitchFamily="34" charset="0"/>
              </a:defRPr>
            </a:lvl8pPr>
            <a:lvl9pPr marL="3886200" indent="-228600" defTabSz="942975" fontAlgn="base">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E5585D67-2789-4B34-90F4-96B4F235624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a:extLst>
              <a:ext uri="{FF2B5EF4-FFF2-40B4-BE49-F238E27FC236}">
                <a16:creationId xmlns:a16="http://schemas.microsoft.com/office/drawing/2014/main" id="{6EE7E0DC-F1A5-4D81-82D7-48F162DEE5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7284" name="Slide Number Placeholder 3">
            <a:extLst>
              <a:ext uri="{FF2B5EF4-FFF2-40B4-BE49-F238E27FC236}">
                <a16:creationId xmlns:a16="http://schemas.microsoft.com/office/drawing/2014/main" id="{1BAB4F16-B06C-4950-A6F6-8990AD9A70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67AF7F09-1D4E-4C11-A6E9-33A2FD46BA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a:extLst>
              <a:ext uri="{FF2B5EF4-FFF2-40B4-BE49-F238E27FC236}">
                <a16:creationId xmlns:a16="http://schemas.microsoft.com/office/drawing/2014/main" id="{6356A4FE-5A35-4471-9309-84536AF0890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9332" name="Slide Number Placeholder 3">
            <a:extLst>
              <a:ext uri="{FF2B5EF4-FFF2-40B4-BE49-F238E27FC236}">
                <a16:creationId xmlns:a16="http://schemas.microsoft.com/office/drawing/2014/main" id="{0A8BE731-3D61-4A24-BE41-03AC709C94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solidFill>
                <a:srgbClr val="000000"/>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E09A9C06-6E92-4ED7-BE96-B7814CE0B3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a:extLst>
              <a:ext uri="{FF2B5EF4-FFF2-40B4-BE49-F238E27FC236}">
                <a16:creationId xmlns:a16="http://schemas.microsoft.com/office/drawing/2014/main" id="{9E3542F9-CE49-42B5-BF02-104DAABED0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01380" name="Slide Number Placeholder 3">
            <a:extLst>
              <a:ext uri="{FF2B5EF4-FFF2-40B4-BE49-F238E27FC236}">
                <a16:creationId xmlns:a16="http://schemas.microsoft.com/office/drawing/2014/main" id="{4ABA089C-CD58-4A64-BEA1-CCBCB9C059C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801B9439-55CC-4D40-B6C3-25CE6B51396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a:extLst>
              <a:ext uri="{FF2B5EF4-FFF2-40B4-BE49-F238E27FC236}">
                <a16:creationId xmlns:a16="http://schemas.microsoft.com/office/drawing/2014/main" id="{065F111D-4371-48F0-B21F-C9203B8DE33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03428" name="Slide Number Placeholder 3">
            <a:extLst>
              <a:ext uri="{FF2B5EF4-FFF2-40B4-BE49-F238E27FC236}">
                <a16:creationId xmlns:a16="http://schemas.microsoft.com/office/drawing/2014/main" id="{31849A2A-5534-47B2-8779-765912B54D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a:extLst>
              <a:ext uri="{FF2B5EF4-FFF2-40B4-BE49-F238E27FC236}">
                <a16:creationId xmlns:a16="http://schemas.microsoft.com/office/drawing/2014/main" id="{FF9C1463-7B14-4C02-BDA5-9332B5C0BB3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a:extLst>
              <a:ext uri="{FF2B5EF4-FFF2-40B4-BE49-F238E27FC236}">
                <a16:creationId xmlns:a16="http://schemas.microsoft.com/office/drawing/2014/main" id="{5CA63F5E-DD8D-4966-97F4-105EE73CA7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solidFill>
                <a:srgbClr val="FF0000"/>
              </a:solidFill>
            </a:endParaRPr>
          </a:p>
        </p:txBody>
      </p:sp>
      <p:sp>
        <p:nvSpPr>
          <p:cNvPr id="105476" name="Slide Number Placeholder 3">
            <a:extLst>
              <a:ext uri="{FF2B5EF4-FFF2-40B4-BE49-F238E27FC236}">
                <a16:creationId xmlns:a16="http://schemas.microsoft.com/office/drawing/2014/main" id="{A144B272-38FD-41C2-88F5-E0AAE4BEA6D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2975">
              <a:defRPr>
                <a:solidFill>
                  <a:schemeClr val="tx1"/>
                </a:solidFill>
                <a:latin typeface="Calibri" panose="020F0502020204030204" pitchFamily="34" charset="0"/>
              </a:defRPr>
            </a:lvl1pPr>
            <a:lvl2pPr marL="742950" indent="-285750" defTabSz="942975">
              <a:defRPr>
                <a:solidFill>
                  <a:schemeClr val="tx1"/>
                </a:solidFill>
                <a:latin typeface="Calibri" panose="020F0502020204030204" pitchFamily="34" charset="0"/>
              </a:defRPr>
            </a:lvl2pPr>
            <a:lvl3pPr marL="1143000" indent="-228600" defTabSz="942975">
              <a:defRPr>
                <a:solidFill>
                  <a:schemeClr val="tx1"/>
                </a:solidFill>
                <a:latin typeface="Calibri" panose="020F0502020204030204" pitchFamily="34" charset="0"/>
              </a:defRPr>
            </a:lvl3pPr>
            <a:lvl4pPr marL="1600200" indent="-228600" defTabSz="942975">
              <a:defRPr>
                <a:solidFill>
                  <a:schemeClr val="tx1"/>
                </a:solidFill>
                <a:latin typeface="Calibri" panose="020F0502020204030204" pitchFamily="34" charset="0"/>
              </a:defRPr>
            </a:lvl4pPr>
            <a:lvl5pPr marL="2057400" indent="-228600" defTabSz="942975">
              <a:defRPr>
                <a:solidFill>
                  <a:schemeClr val="tx1"/>
                </a:solidFill>
                <a:latin typeface="Calibri" panose="020F0502020204030204" pitchFamily="34" charset="0"/>
              </a:defRPr>
            </a:lvl5pPr>
            <a:lvl6pPr marL="2514600" indent="-228600" defTabSz="942975" fontAlgn="base">
              <a:spcBef>
                <a:spcPct val="0"/>
              </a:spcBef>
              <a:spcAft>
                <a:spcPct val="0"/>
              </a:spcAft>
              <a:defRPr>
                <a:solidFill>
                  <a:schemeClr val="tx1"/>
                </a:solidFill>
                <a:latin typeface="Calibri" panose="020F0502020204030204" pitchFamily="34" charset="0"/>
              </a:defRPr>
            </a:lvl6pPr>
            <a:lvl7pPr marL="2971800" indent="-228600" defTabSz="942975" fontAlgn="base">
              <a:spcBef>
                <a:spcPct val="0"/>
              </a:spcBef>
              <a:spcAft>
                <a:spcPct val="0"/>
              </a:spcAft>
              <a:defRPr>
                <a:solidFill>
                  <a:schemeClr val="tx1"/>
                </a:solidFill>
                <a:latin typeface="Calibri" panose="020F0502020204030204" pitchFamily="34" charset="0"/>
              </a:defRPr>
            </a:lvl7pPr>
            <a:lvl8pPr marL="3429000" indent="-228600" defTabSz="942975" fontAlgn="base">
              <a:spcBef>
                <a:spcPct val="0"/>
              </a:spcBef>
              <a:spcAft>
                <a:spcPct val="0"/>
              </a:spcAft>
              <a:defRPr>
                <a:solidFill>
                  <a:schemeClr val="tx1"/>
                </a:solidFill>
                <a:latin typeface="Calibri" panose="020F0502020204030204" pitchFamily="34" charset="0"/>
              </a:defRPr>
            </a:lvl8pPr>
            <a:lvl9pPr marL="3886200" indent="-228600" defTabSz="942975" fontAlgn="base">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4A987BE3-F671-497E-8B77-649AE2B1AF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a:extLst>
              <a:ext uri="{FF2B5EF4-FFF2-40B4-BE49-F238E27FC236}">
                <a16:creationId xmlns:a16="http://schemas.microsoft.com/office/drawing/2014/main" id="{82495565-3634-4CAB-AAE3-49FDEF28B8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07524" name="Slide Number Placeholder 3">
            <a:extLst>
              <a:ext uri="{FF2B5EF4-FFF2-40B4-BE49-F238E27FC236}">
                <a16:creationId xmlns:a16="http://schemas.microsoft.com/office/drawing/2014/main" id="{716F78F9-8294-4395-B0C5-0CE5122B66C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2975">
              <a:defRPr>
                <a:solidFill>
                  <a:schemeClr val="tx1"/>
                </a:solidFill>
                <a:latin typeface="Calibri" panose="020F0502020204030204" pitchFamily="34" charset="0"/>
              </a:defRPr>
            </a:lvl1pPr>
            <a:lvl2pPr marL="742950" indent="-285750" defTabSz="942975">
              <a:defRPr>
                <a:solidFill>
                  <a:schemeClr val="tx1"/>
                </a:solidFill>
                <a:latin typeface="Calibri" panose="020F0502020204030204" pitchFamily="34" charset="0"/>
              </a:defRPr>
            </a:lvl2pPr>
            <a:lvl3pPr marL="1143000" indent="-228600" defTabSz="942975">
              <a:defRPr>
                <a:solidFill>
                  <a:schemeClr val="tx1"/>
                </a:solidFill>
                <a:latin typeface="Calibri" panose="020F0502020204030204" pitchFamily="34" charset="0"/>
              </a:defRPr>
            </a:lvl3pPr>
            <a:lvl4pPr marL="1600200" indent="-228600" defTabSz="942975">
              <a:defRPr>
                <a:solidFill>
                  <a:schemeClr val="tx1"/>
                </a:solidFill>
                <a:latin typeface="Calibri" panose="020F0502020204030204" pitchFamily="34" charset="0"/>
              </a:defRPr>
            </a:lvl4pPr>
            <a:lvl5pPr marL="2057400" indent="-228600" defTabSz="942975">
              <a:defRPr>
                <a:solidFill>
                  <a:schemeClr val="tx1"/>
                </a:solidFill>
                <a:latin typeface="Calibri" panose="020F0502020204030204" pitchFamily="34" charset="0"/>
              </a:defRPr>
            </a:lvl5pPr>
            <a:lvl6pPr marL="2514600" indent="-228600" defTabSz="942975" fontAlgn="base">
              <a:spcBef>
                <a:spcPct val="0"/>
              </a:spcBef>
              <a:spcAft>
                <a:spcPct val="0"/>
              </a:spcAft>
              <a:defRPr>
                <a:solidFill>
                  <a:schemeClr val="tx1"/>
                </a:solidFill>
                <a:latin typeface="Calibri" panose="020F0502020204030204" pitchFamily="34" charset="0"/>
              </a:defRPr>
            </a:lvl6pPr>
            <a:lvl7pPr marL="2971800" indent="-228600" defTabSz="942975" fontAlgn="base">
              <a:spcBef>
                <a:spcPct val="0"/>
              </a:spcBef>
              <a:spcAft>
                <a:spcPct val="0"/>
              </a:spcAft>
              <a:defRPr>
                <a:solidFill>
                  <a:schemeClr val="tx1"/>
                </a:solidFill>
                <a:latin typeface="Calibri" panose="020F0502020204030204" pitchFamily="34" charset="0"/>
              </a:defRPr>
            </a:lvl7pPr>
            <a:lvl8pPr marL="3429000" indent="-228600" defTabSz="942975" fontAlgn="base">
              <a:spcBef>
                <a:spcPct val="0"/>
              </a:spcBef>
              <a:spcAft>
                <a:spcPct val="0"/>
              </a:spcAft>
              <a:defRPr>
                <a:solidFill>
                  <a:schemeClr val="tx1"/>
                </a:solidFill>
                <a:latin typeface="Calibri" panose="020F0502020204030204" pitchFamily="34" charset="0"/>
              </a:defRPr>
            </a:lvl8pPr>
            <a:lvl9pPr marL="3886200" indent="-228600" defTabSz="942975" fontAlgn="base">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64B46CC1-534C-4B82-A15A-D74DD47D53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95A9B4D3-387C-465D-B556-A33DFD95B2A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7412" name="Slide Number Placeholder 3">
            <a:extLst>
              <a:ext uri="{FF2B5EF4-FFF2-40B4-BE49-F238E27FC236}">
                <a16:creationId xmlns:a16="http://schemas.microsoft.com/office/drawing/2014/main" id="{0C002973-DD8E-4B9E-A198-D1C7B181A04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a:extLst>
              <a:ext uri="{FF2B5EF4-FFF2-40B4-BE49-F238E27FC236}">
                <a16:creationId xmlns:a16="http://schemas.microsoft.com/office/drawing/2014/main" id="{297B6B36-56BF-4A99-993D-63432099AF7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a:extLst>
              <a:ext uri="{FF2B5EF4-FFF2-40B4-BE49-F238E27FC236}">
                <a16:creationId xmlns:a16="http://schemas.microsoft.com/office/drawing/2014/main" id="{46172E52-4824-4E17-898D-5753FEF19F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09572" name="Slide Number Placeholder 3">
            <a:extLst>
              <a:ext uri="{FF2B5EF4-FFF2-40B4-BE49-F238E27FC236}">
                <a16:creationId xmlns:a16="http://schemas.microsoft.com/office/drawing/2014/main" id="{94E0112B-5AE6-479B-AF55-25FD898B0CE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2975">
              <a:defRPr>
                <a:solidFill>
                  <a:schemeClr val="tx1"/>
                </a:solidFill>
                <a:latin typeface="Calibri" panose="020F0502020204030204" pitchFamily="34" charset="0"/>
              </a:defRPr>
            </a:lvl1pPr>
            <a:lvl2pPr marL="742950" indent="-285750" defTabSz="942975">
              <a:defRPr>
                <a:solidFill>
                  <a:schemeClr val="tx1"/>
                </a:solidFill>
                <a:latin typeface="Calibri" panose="020F0502020204030204" pitchFamily="34" charset="0"/>
              </a:defRPr>
            </a:lvl2pPr>
            <a:lvl3pPr marL="1143000" indent="-228600" defTabSz="942975">
              <a:defRPr>
                <a:solidFill>
                  <a:schemeClr val="tx1"/>
                </a:solidFill>
                <a:latin typeface="Calibri" panose="020F0502020204030204" pitchFamily="34" charset="0"/>
              </a:defRPr>
            </a:lvl3pPr>
            <a:lvl4pPr marL="1600200" indent="-228600" defTabSz="942975">
              <a:defRPr>
                <a:solidFill>
                  <a:schemeClr val="tx1"/>
                </a:solidFill>
                <a:latin typeface="Calibri" panose="020F0502020204030204" pitchFamily="34" charset="0"/>
              </a:defRPr>
            </a:lvl4pPr>
            <a:lvl5pPr marL="2057400" indent="-228600" defTabSz="942975">
              <a:defRPr>
                <a:solidFill>
                  <a:schemeClr val="tx1"/>
                </a:solidFill>
                <a:latin typeface="Calibri" panose="020F0502020204030204" pitchFamily="34" charset="0"/>
              </a:defRPr>
            </a:lvl5pPr>
            <a:lvl6pPr marL="2514600" indent="-228600" defTabSz="942975" fontAlgn="base">
              <a:spcBef>
                <a:spcPct val="0"/>
              </a:spcBef>
              <a:spcAft>
                <a:spcPct val="0"/>
              </a:spcAft>
              <a:defRPr>
                <a:solidFill>
                  <a:schemeClr val="tx1"/>
                </a:solidFill>
                <a:latin typeface="Calibri" panose="020F0502020204030204" pitchFamily="34" charset="0"/>
              </a:defRPr>
            </a:lvl6pPr>
            <a:lvl7pPr marL="2971800" indent="-228600" defTabSz="942975" fontAlgn="base">
              <a:spcBef>
                <a:spcPct val="0"/>
              </a:spcBef>
              <a:spcAft>
                <a:spcPct val="0"/>
              </a:spcAft>
              <a:defRPr>
                <a:solidFill>
                  <a:schemeClr val="tx1"/>
                </a:solidFill>
                <a:latin typeface="Calibri" panose="020F0502020204030204" pitchFamily="34" charset="0"/>
              </a:defRPr>
            </a:lvl7pPr>
            <a:lvl8pPr marL="3429000" indent="-228600" defTabSz="942975" fontAlgn="base">
              <a:spcBef>
                <a:spcPct val="0"/>
              </a:spcBef>
              <a:spcAft>
                <a:spcPct val="0"/>
              </a:spcAft>
              <a:defRPr>
                <a:solidFill>
                  <a:schemeClr val="tx1"/>
                </a:solidFill>
                <a:latin typeface="Calibri" panose="020F0502020204030204" pitchFamily="34" charset="0"/>
              </a:defRPr>
            </a:lvl8pPr>
            <a:lvl9pPr marL="3886200" indent="-228600" defTabSz="942975" fontAlgn="base">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31A0F9BD-5AAE-4AE8-9416-55ECBB7A7E2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a:extLst>
              <a:ext uri="{FF2B5EF4-FFF2-40B4-BE49-F238E27FC236}">
                <a16:creationId xmlns:a16="http://schemas.microsoft.com/office/drawing/2014/main" id="{06ABE644-F9B3-4620-BCD6-9AF01ACACF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a:extLst>
              <a:ext uri="{FF2B5EF4-FFF2-40B4-BE49-F238E27FC236}">
                <a16:creationId xmlns:a16="http://schemas.microsoft.com/office/drawing/2014/main" id="{DFF83E83-E4DB-4173-B51E-EBE99FB21A9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a:extLst>
              <a:ext uri="{FF2B5EF4-FFF2-40B4-BE49-F238E27FC236}">
                <a16:creationId xmlns:a16="http://schemas.microsoft.com/office/drawing/2014/main" id="{16B6B2BE-6B73-4150-BA32-696F15E997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a:extLst>
              <a:ext uri="{FF2B5EF4-FFF2-40B4-BE49-F238E27FC236}">
                <a16:creationId xmlns:a16="http://schemas.microsoft.com/office/drawing/2014/main" id="{8CCE7711-EE4D-4168-A1EC-7938D9EBE2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a:extLst>
              <a:ext uri="{FF2B5EF4-FFF2-40B4-BE49-F238E27FC236}">
                <a16:creationId xmlns:a16="http://schemas.microsoft.com/office/drawing/2014/main" id="{F4F6A1FB-63C7-483C-985A-A5BC5455AAA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5716" name="Slide Number Placeholder 3">
            <a:extLst>
              <a:ext uri="{FF2B5EF4-FFF2-40B4-BE49-F238E27FC236}">
                <a16:creationId xmlns:a16="http://schemas.microsoft.com/office/drawing/2014/main" id="{D178AFF8-0600-4627-9F15-A0FB93A844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a:extLst>
              <a:ext uri="{FF2B5EF4-FFF2-40B4-BE49-F238E27FC236}">
                <a16:creationId xmlns:a16="http://schemas.microsoft.com/office/drawing/2014/main" id="{6E68CDF7-B53B-4F49-8512-00F385F073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a:extLst>
              <a:ext uri="{FF2B5EF4-FFF2-40B4-BE49-F238E27FC236}">
                <a16:creationId xmlns:a16="http://schemas.microsoft.com/office/drawing/2014/main" id="{753DDDC0-E1BC-4467-A60C-95796036453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a:extLst>
              <a:ext uri="{FF2B5EF4-FFF2-40B4-BE49-F238E27FC236}">
                <a16:creationId xmlns:a16="http://schemas.microsoft.com/office/drawing/2014/main" id="{E67990BC-7081-479C-8B60-5A209767B82F}"/>
              </a:ext>
            </a:extLst>
          </p:cNvPr>
          <p:cNvSpPr>
            <a:spLocks noGrp="1" noRot="1" noChangeAspect="1" noChangeArrowheads="1" noTextEdit="1"/>
          </p:cNvSpPr>
          <p:nvPr>
            <p:ph type="sldImg"/>
          </p:nvPr>
        </p:nvSpPr>
        <p:spPr bwMode="auto">
          <a:xfrm>
            <a:off x="685800" y="320675"/>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a:extLst>
              <a:ext uri="{FF2B5EF4-FFF2-40B4-BE49-F238E27FC236}">
                <a16:creationId xmlns:a16="http://schemas.microsoft.com/office/drawing/2014/main" id="{4B773A07-AA62-4686-AC6F-E7CDB2241CB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9812" name="Slide Number Placeholder 3">
            <a:extLst>
              <a:ext uri="{FF2B5EF4-FFF2-40B4-BE49-F238E27FC236}">
                <a16:creationId xmlns:a16="http://schemas.microsoft.com/office/drawing/2014/main" id="{C81DCBAD-AA59-4B06-9C08-50B642605CA4}"/>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940" tIns="44970" rIns="89940" bIns="44970"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a:extLst>
              <a:ext uri="{FF2B5EF4-FFF2-40B4-BE49-F238E27FC236}">
                <a16:creationId xmlns:a16="http://schemas.microsoft.com/office/drawing/2014/main" id="{E3829D2B-95AB-40C8-AFF1-76A06F6FD7C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a:extLst>
              <a:ext uri="{FF2B5EF4-FFF2-40B4-BE49-F238E27FC236}">
                <a16:creationId xmlns:a16="http://schemas.microsoft.com/office/drawing/2014/main" id="{8BFD30BF-D7A6-4978-B5EC-3BF8AC3F90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a:extLst>
              <a:ext uri="{FF2B5EF4-FFF2-40B4-BE49-F238E27FC236}">
                <a16:creationId xmlns:a16="http://schemas.microsoft.com/office/drawing/2014/main" id="{DDFF01EE-1AB2-452E-8FCD-93CEE0AF32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a:extLst>
              <a:ext uri="{FF2B5EF4-FFF2-40B4-BE49-F238E27FC236}">
                <a16:creationId xmlns:a16="http://schemas.microsoft.com/office/drawing/2014/main" id="{109F1242-4ED5-4863-BAE5-E88983D3E2D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a:extLst>
              <a:ext uri="{FF2B5EF4-FFF2-40B4-BE49-F238E27FC236}">
                <a16:creationId xmlns:a16="http://schemas.microsoft.com/office/drawing/2014/main" id="{24FE935A-C9CA-4C45-ABE3-3F44D0A5E8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a:extLst>
              <a:ext uri="{FF2B5EF4-FFF2-40B4-BE49-F238E27FC236}">
                <a16:creationId xmlns:a16="http://schemas.microsoft.com/office/drawing/2014/main" id="{2DDEC836-44FF-49EB-ABB4-D5E21FFE35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a:extLst>
              <a:ext uri="{FF2B5EF4-FFF2-40B4-BE49-F238E27FC236}">
                <a16:creationId xmlns:a16="http://schemas.microsoft.com/office/drawing/2014/main" id="{214C959C-0585-450F-BC3B-1F41BB35C4D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a:extLst>
              <a:ext uri="{FF2B5EF4-FFF2-40B4-BE49-F238E27FC236}">
                <a16:creationId xmlns:a16="http://schemas.microsoft.com/office/drawing/2014/main" id="{24234136-E910-435A-9B1D-FBB0AF5AF9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57234EEF-B64C-454F-A8EE-8F423AFD638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FD6BA508-245A-4B0B-8562-9FABE9D0E59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9460" name="Slide Number Placeholder 3">
            <a:extLst>
              <a:ext uri="{FF2B5EF4-FFF2-40B4-BE49-F238E27FC236}">
                <a16:creationId xmlns:a16="http://schemas.microsoft.com/office/drawing/2014/main" id="{255781D0-8CA6-4AB3-B05F-B44089E2BF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a:extLst>
              <a:ext uri="{FF2B5EF4-FFF2-40B4-BE49-F238E27FC236}">
                <a16:creationId xmlns:a16="http://schemas.microsoft.com/office/drawing/2014/main" id="{6A0B30A9-D4F6-4323-9AE5-9691AC96B29A}"/>
              </a:ext>
            </a:extLst>
          </p:cNvPr>
          <p:cNvSpPr>
            <a:spLocks noGrp="1" noRot="1" noChangeAspect="1" noChangeArrowheads="1" noTextEdit="1"/>
          </p:cNvSpPr>
          <p:nvPr>
            <p:ph type="sldImg"/>
          </p:nvPr>
        </p:nvSpPr>
        <p:spPr bwMode="auto">
          <a:xfrm>
            <a:off x="685800" y="320675"/>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a:extLst>
              <a:ext uri="{FF2B5EF4-FFF2-40B4-BE49-F238E27FC236}">
                <a16:creationId xmlns:a16="http://schemas.microsoft.com/office/drawing/2014/main" id="{5AF0BD83-50A7-4143-851D-EAE5BED2431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885825" eaLnBrk="0" hangingPunct="0"/>
            <a:endParaRPr lang="en-US" altLang="en-US"/>
          </a:p>
        </p:txBody>
      </p:sp>
      <p:sp>
        <p:nvSpPr>
          <p:cNvPr id="130052" name="Slide Number Placeholder 3">
            <a:extLst>
              <a:ext uri="{FF2B5EF4-FFF2-40B4-BE49-F238E27FC236}">
                <a16:creationId xmlns:a16="http://schemas.microsoft.com/office/drawing/2014/main" id="{18149286-FC23-451A-A96C-F7CDEBB0D767}"/>
              </a:ext>
            </a:extLst>
          </p:cNvPr>
          <p:cNvSpPr>
            <a:spLocks noGrp="1" noChangeArrowheads="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940" tIns="44970" rIns="89940" bIns="44970"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7">
            <a:extLst>
              <a:ext uri="{FF2B5EF4-FFF2-40B4-BE49-F238E27FC236}">
                <a16:creationId xmlns:a16="http://schemas.microsoft.com/office/drawing/2014/main" id="{4C35ABC4-71C7-4FDC-B471-B337DCF94AB2}"/>
              </a:ext>
            </a:extLst>
          </p:cNvPr>
          <p:cNvSpPr>
            <a:spLocks noGrp="1" noRot="1" noChangeAspect="1" noChangeArrowheads="1" noTextEdit="1"/>
          </p:cNvSpPr>
          <p:nvPr>
            <p:ph type="sldImg"/>
          </p:nvPr>
        </p:nvSpPr>
        <p:spPr bwMode="auto">
          <a:xfrm>
            <a:off x="685800" y="320675"/>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8">
            <a:extLst>
              <a:ext uri="{FF2B5EF4-FFF2-40B4-BE49-F238E27FC236}">
                <a16:creationId xmlns:a16="http://schemas.microsoft.com/office/drawing/2014/main" id="{D73DBA2D-3BD8-4DFD-A27A-430E0C67130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a:extLst>
              <a:ext uri="{FF2B5EF4-FFF2-40B4-BE49-F238E27FC236}">
                <a16:creationId xmlns:a16="http://schemas.microsoft.com/office/drawing/2014/main" id="{83A02FB7-0245-4A31-86DE-F4DAA6A7C15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a:extLst>
              <a:ext uri="{FF2B5EF4-FFF2-40B4-BE49-F238E27FC236}">
                <a16:creationId xmlns:a16="http://schemas.microsoft.com/office/drawing/2014/main" id="{EF502DD9-7E6D-48BC-A1A0-144BBCE4ED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a:extLst>
              <a:ext uri="{FF2B5EF4-FFF2-40B4-BE49-F238E27FC236}">
                <a16:creationId xmlns:a16="http://schemas.microsoft.com/office/drawing/2014/main" id="{C50FB30C-3090-4B93-A61B-577738D5948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a:extLst>
              <a:ext uri="{FF2B5EF4-FFF2-40B4-BE49-F238E27FC236}">
                <a16:creationId xmlns:a16="http://schemas.microsoft.com/office/drawing/2014/main" id="{6878B96A-3A79-4ED2-90F1-C42698FF4B0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a:extLst>
              <a:ext uri="{FF2B5EF4-FFF2-40B4-BE49-F238E27FC236}">
                <a16:creationId xmlns:a16="http://schemas.microsoft.com/office/drawing/2014/main" id="{0BB2F530-FCEA-465B-BD18-F84A759824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a:extLst>
              <a:ext uri="{FF2B5EF4-FFF2-40B4-BE49-F238E27FC236}">
                <a16:creationId xmlns:a16="http://schemas.microsoft.com/office/drawing/2014/main" id="{36F0C7EB-57B2-4306-8CF0-CB42750E50F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a:extLst>
              <a:ext uri="{FF2B5EF4-FFF2-40B4-BE49-F238E27FC236}">
                <a16:creationId xmlns:a16="http://schemas.microsoft.com/office/drawing/2014/main" id="{458E0265-A9C4-48BC-BD30-32403C66142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a:extLst>
              <a:ext uri="{FF2B5EF4-FFF2-40B4-BE49-F238E27FC236}">
                <a16:creationId xmlns:a16="http://schemas.microsoft.com/office/drawing/2014/main" id="{6B729169-543F-498D-BC4B-4F5C7D7A21C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a:extLst>
              <a:ext uri="{FF2B5EF4-FFF2-40B4-BE49-F238E27FC236}">
                <a16:creationId xmlns:a16="http://schemas.microsoft.com/office/drawing/2014/main" id="{977C3779-6743-4C5F-A531-2159DC31F75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a:extLst>
              <a:ext uri="{FF2B5EF4-FFF2-40B4-BE49-F238E27FC236}">
                <a16:creationId xmlns:a16="http://schemas.microsoft.com/office/drawing/2014/main" id="{19C2CCCD-04E1-4B2F-8235-C162E95EB4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a:extLst>
              <a:ext uri="{FF2B5EF4-FFF2-40B4-BE49-F238E27FC236}">
                <a16:creationId xmlns:a16="http://schemas.microsoft.com/office/drawing/2014/main" id="{A25EFC6A-6A71-4608-AA51-E0A54844BF4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a:extLst>
              <a:ext uri="{FF2B5EF4-FFF2-40B4-BE49-F238E27FC236}">
                <a16:creationId xmlns:a16="http://schemas.microsoft.com/office/drawing/2014/main" id="{1D5C6C43-2B66-48E5-A153-6B7B95EBDD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spcBef>
                <a:spcPts val="800"/>
              </a:spcBef>
              <a:buClr>
                <a:schemeClr val="accent1"/>
              </a:buClr>
              <a:buSzPct val="85000"/>
              <a:buFont typeface="Wingdings 2" panose="05020102010507070707" pitchFamily="18" charset="2"/>
              <a:buNone/>
            </a:pPr>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a:extLst>
              <a:ext uri="{FF2B5EF4-FFF2-40B4-BE49-F238E27FC236}">
                <a16:creationId xmlns:a16="http://schemas.microsoft.com/office/drawing/2014/main" id="{7D6702A4-7E62-4518-9536-8A7938B3B8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a:extLst>
              <a:ext uri="{FF2B5EF4-FFF2-40B4-BE49-F238E27FC236}">
                <a16:creationId xmlns:a16="http://schemas.microsoft.com/office/drawing/2014/main" id="{C6C43FE5-7252-4686-B011-6FCB82E6DF9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46436" name="Slide Number Placeholder 3">
            <a:extLst>
              <a:ext uri="{FF2B5EF4-FFF2-40B4-BE49-F238E27FC236}">
                <a16:creationId xmlns:a16="http://schemas.microsoft.com/office/drawing/2014/main" id="{3558F754-2718-469B-B82A-53E34D0B7AD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a:extLst>
              <a:ext uri="{FF2B5EF4-FFF2-40B4-BE49-F238E27FC236}">
                <a16:creationId xmlns:a16="http://schemas.microsoft.com/office/drawing/2014/main" id="{81E9E47E-ED40-45DB-AA81-E29E7BC7C0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a:extLst>
              <a:ext uri="{FF2B5EF4-FFF2-40B4-BE49-F238E27FC236}">
                <a16:creationId xmlns:a16="http://schemas.microsoft.com/office/drawing/2014/main" id="{96EEC3CF-544B-45A3-90F8-AEDDEC59758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48484" name="Slide Number Placeholder 3">
            <a:extLst>
              <a:ext uri="{FF2B5EF4-FFF2-40B4-BE49-F238E27FC236}">
                <a16:creationId xmlns:a16="http://schemas.microsoft.com/office/drawing/2014/main" id="{50C934D0-7417-4591-BE11-7C83914C73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62A859E1-ADD7-45F0-9B22-9C4F8AF0340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52AC5B5B-4AC7-4316-8EF4-39AEF5101E3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1508" name="Slide Number Placeholder 3">
            <a:extLst>
              <a:ext uri="{FF2B5EF4-FFF2-40B4-BE49-F238E27FC236}">
                <a16:creationId xmlns:a16="http://schemas.microsoft.com/office/drawing/2014/main" id="{14F64564-54AF-4C2F-B33A-F2DEC407E5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a:extLst>
              <a:ext uri="{FF2B5EF4-FFF2-40B4-BE49-F238E27FC236}">
                <a16:creationId xmlns:a16="http://schemas.microsoft.com/office/drawing/2014/main" id="{A8050C20-D57B-4F81-9A10-10C9A9FC10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a:extLst>
              <a:ext uri="{FF2B5EF4-FFF2-40B4-BE49-F238E27FC236}">
                <a16:creationId xmlns:a16="http://schemas.microsoft.com/office/drawing/2014/main" id="{D367C5B5-CDB9-4798-AFAF-A6462D5993B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a:extLst>
              <a:ext uri="{FF2B5EF4-FFF2-40B4-BE49-F238E27FC236}">
                <a16:creationId xmlns:a16="http://schemas.microsoft.com/office/drawing/2014/main" id="{565F4DD3-BB6E-494C-8106-31F285223B3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a:extLst>
              <a:ext uri="{FF2B5EF4-FFF2-40B4-BE49-F238E27FC236}">
                <a16:creationId xmlns:a16="http://schemas.microsoft.com/office/drawing/2014/main" id="{E34DE289-A711-4582-93C4-3FFE590B43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152580" name="Slide Number Placeholder 3">
            <a:extLst>
              <a:ext uri="{FF2B5EF4-FFF2-40B4-BE49-F238E27FC236}">
                <a16:creationId xmlns:a16="http://schemas.microsoft.com/office/drawing/2014/main" id="{510503D7-C9F9-43F1-9F41-45F1DF046F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solidFill>
                <a:srgbClr val="000000"/>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a:extLst>
              <a:ext uri="{FF2B5EF4-FFF2-40B4-BE49-F238E27FC236}">
                <a16:creationId xmlns:a16="http://schemas.microsoft.com/office/drawing/2014/main" id="{DA74820C-DD18-4B71-A27E-F40AF1367B4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a:extLst>
              <a:ext uri="{FF2B5EF4-FFF2-40B4-BE49-F238E27FC236}">
                <a16:creationId xmlns:a16="http://schemas.microsoft.com/office/drawing/2014/main" id="{4D00621D-01DB-4EE0-A6E2-6B21B10C54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4628" name="Slide Number Placeholder 3">
            <a:extLst>
              <a:ext uri="{FF2B5EF4-FFF2-40B4-BE49-F238E27FC236}">
                <a16:creationId xmlns:a16="http://schemas.microsoft.com/office/drawing/2014/main" id="{2B896314-A033-4245-93FB-3FF0738411F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EBDDDB86-A450-48B6-81C8-63612DACE49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CE817B9E-409E-4352-809F-3B19EDFCF3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7DB7556A-210E-4BED-A91B-4EE873A2D45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C901580E-3327-4AB9-9E6D-4B6B6B6300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E1D622B9-DB12-40C5-86CA-D8D23177C82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87150" y="6156325"/>
            <a:ext cx="593725"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E596132-A2CE-463C-8B61-A7B2F80A6A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84648C-2929-4E3F-9317-785434FC5D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Date Placeholder 3">
            <a:extLst>
              <a:ext uri="{FF2B5EF4-FFF2-40B4-BE49-F238E27FC236}">
                <a16:creationId xmlns:a16="http://schemas.microsoft.com/office/drawing/2014/main" id="{A03413F2-82FE-4906-BDF2-92A3712AE737}"/>
              </a:ext>
            </a:extLst>
          </p:cNvPr>
          <p:cNvSpPr>
            <a:spLocks noGrp="1"/>
          </p:cNvSpPr>
          <p:nvPr>
            <p:ph type="dt" sz="half" idx="10"/>
          </p:nvPr>
        </p:nvSpPr>
        <p:spPr/>
        <p:txBody>
          <a:bodyPr/>
          <a:lstStyle>
            <a:lvl1pPr>
              <a:defRPr/>
            </a:lvl1pPr>
          </a:lstStyle>
          <a:p>
            <a:pPr>
              <a:defRPr/>
            </a:pPr>
            <a:fld id="{F28A4A2D-CEEB-4086-A069-91CD33179CA4}" type="datetimeFigureOut">
              <a:rPr lang="en-US"/>
              <a:pPr>
                <a:defRPr/>
              </a:pPr>
              <a:t>9/18/2018</a:t>
            </a:fld>
            <a:endParaRPr lang="en-US" dirty="0"/>
          </a:p>
        </p:txBody>
      </p:sp>
      <p:sp>
        <p:nvSpPr>
          <p:cNvPr id="6" name="Footer Placeholder 4">
            <a:extLst>
              <a:ext uri="{FF2B5EF4-FFF2-40B4-BE49-F238E27FC236}">
                <a16:creationId xmlns:a16="http://schemas.microsoft.com/office/drawing/2014/main" id="{2C6B6275-1E71-4B0C-81E6-BCC8E0C5F84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D71F121-D47E-4BF1-B5BD-12C4B08672BD}"/>
              </a:ext>
            </a:extLst>
          </p:cNvPr>
          <p:cNvSpPr>
            <a:spLocks noGrp="1"/>
          </p:cNvSpPr>
          <p:nvPr>
            <p:ph type="sldNum" sz="quarter" idx="12"/>
          </p:nvPr>
        </p:nvSpPr>
        <p:spPr/>
        <p:txBody>
          <a:bodyPr/>
          <a:lstStyle>
            <a:lvl1pPr>
              <a:defRPr/>
            </a:lvl1pPr>
          </a:lstStyle>
          <a:p>
            <a:pPr>
              <a:defRPr/>
            </a:pPr>
            <a:fld id="{6CCBEF70-5400-491B-9F22-298A22B57B8B}" type="slidenum">
              <a:rPr lang="en-US"/>
              <a:pPr>
                <a:defRPr/>
              </a:pPr>
              <a:t>‹#›</a:t>
            </a:fld>
            <a:endParaRPr lang="en-US" dirty="0"/>
          </a:p>
        </p:txBody>
      </p:sp>
    </p:spTree>
    <p:extLst>
      <p:ext uri="{BB962C8B-B14F-4D97-AF65-F5344CB8AC3E}">
        <p14:creationId xmlns:p14="http://schemas.microsoft.com/office/powerpoint/2010/main" val="25527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5238-6526-4C06-812A-DC207F576D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04F93D-9283-4E38-A0EE-635F5E5497F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BAA845-0921-4E54-89DE-B9757191DA24}"/>
              </a:ext>
            </a:extLst>
          </p:cNvPr>
          <p:cNvSpPr>
            <a:spLocks noGrp="1"/>
          </p:cNvSpPr>
          <p:nvPr>
            <p:ph type="dt" sz="half" idx="10"/>
          </p:nvPr>
        </p:nvSpPr>
        <p:spPr/>
        <p:txBody>
          <a:bodyPr/>
          <a:lstStyle>
            <a:lvl1pPr>
              <a:defRPr/>
            </a:lvl1pPr>
          </a:lstStyle>
          <a:p>
            <a:pPr>
              <a:defRPr/>
            </a:pPr>
            <a:fld id="{AEC70B21-141B-46A5-8CD1-128AF88CDBA1}" type="datetimeFigureOut">
              <a:rPr lang="en-US"/>
              <a:pPr>
                <a:defRPr/>
              </a:pPr>
              <a:t>9/18/2018</a:t>
            </a:fld>
            <a:endParaRPr lang="en-US" dirty="0"/>
          </a:p>
        </p:txBody>
      </p:sp>
      <p:sp>
        <p:nvSpPr>
          <p:cNvPr id="5" name="Footer Placeholder 4">
            <a:extLst>
              <a:ext uri="{FF2B5EF4-FFF2-40B4-BE49-F238E27FC236}">
                <a16:creationId xmlns:a16="http://schemas.microsoft.com/office/drawing/2014/main" id="{FF1FA50B-B96D-4AF1-A43B-E4897B82CA7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EFCBEC5-E8E9-4707-9BA6-53BCD36EAC65}"/>
              </a:ext>
            </a:extLst>
          </p:cNvPr>
          <p:cNvSpPr>
            <a:spLocks noGrp="1"/>
          </p:cNvSpPr>
          <p:nvPr>
            <p:ph type="sldNum" sz="quarter" idx="12"/>
          </p:nvPr>
        </p:nvSpPr>
        <p:spPr/>
        <p:txBody>
          <a:bodyPr/>
          <a:lstStyle>
            <a:lvl1pPr>
              <a:defRPr/>
            </a:lvl1pPr>
          </a:lstStyle>
          <a:p>
            <a:pPr>
              <a:defRPr/>
            </a:pPr>
            <a:fld id="{134116BB-CE53-478A-B91B-5BF4BEFAD243}" type="slidenum">
              <a:rPr lang="en-US"/>
              <a:pPr>
                <a:defRPr/>
              </a:pPr>
              <a:t>‹#›</a:t>
            </a:fld>
            <a:endParaRPr lang="en-US" dirty="0"/>
          </a:p>
        </p:txBody>
      </p:sp>
    </p:spTree>
    <p:extLst>
      <p:ext uri="{BB962C8B-B14F-4D97-AF65-F5344CB8AC3E}">
        <p14:creationId xmlns:p14="http://schemas.microsoft.com/office/powerpoint/2010/main" val="3998517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1A1268-2934-430D-9C36-693EE93D46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FD65A7-EA3A-4B29-B9F8-F8D2B4290B7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32B890-817D-43D5-9FCA-FD4FBFCB58B3}"/>
              </a:ext>
            </a:extLst>
          </p:cNvPr>
          <p:cNvSpPr>
            <a:spLocks noGrp="1"/>
          </p:cNvSpPr>
          <p:nvPr>
            <p:ph type="dt" sz="half" idx="10"/>
          </p:nvPr>
        </p:nvSpPr>
        <p:spPr/>
        <p:txBody>
          <a:bodyPr/>
          <a:lstStyle>
            <a:lvl1pPr>
              <a:defRPr/>
            </a:lvl1pPr>
          </a:lstStyle>
          <a:p>
            <a:pPr>
              <a:defRPr/>
            </a:pPr>
            <a:fld id="{42AA29DF-2A3E-49B2-898A-51868914ED2B}" type="datetimeFigureOut">
              <a:rPr lang="en-US"/>
              <a:pPr>
                <a:defRPr/>
              </a:pPr>
              <a:t>9/18/2018</a:t>
            </a:fld>
            <a:endParaRPr lang="en-US" dirty="0"/>
          </a:p>
        </p:txBody>
      </p:sp>
      <p:sp>
        <p:nvSpPr>
          <p:cNvPr id="5" name="Footer Placeholder 4">
            <a:extLst>
              <a:ext uri="{FF2B5EF4-FFF2-40B4-BE49-F238E27FC236}">
                <a16:creationId xmlns:a16="http://schemas.microsoft.com/office/drawing/2014/main" id="{7F35A5C3-010C-42B0-84F1-F01E2BD5970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6773E0C-74B4-4873-81AE-0A02AFC3D235}"/>
              </a:ext>
            </a:extLst>
          </p:cNvPr>
          <p:cNvSpPr>
            <a:spLocks noGrp="1"/>
          </p:cNvSpPr>
          <p:nvPr>
            <p:ph type="sldNum" sz="quarter" idx="12"/>
          </p:nvPr>
        </p:nvSpPr>
        <p:spPr/>
        <p:txBody>
          <a:bodyPr/>
          <a:lstStyle>
            <a:lvl1pPr>
              <a:defRPr/>
            </a:lvl1pPr>
          </a:lstStyle>
          <a:p>
            <a:pPr>
              <a:defRPr/>
            </a:pPr>
            <a:fld id="{16DA0851-A4CF-40C7-A10F-C69C45C09120}" type="slidenum">
              <a:rPr lang="en-US"/>
              <a:pPr>
                <a:defRPr/>
              </a:pPr>
              <a:t>‹#›</a:t>
            </a:fld>
            <a:endParaRPr lang="en-US" dirty="0"/>
          </a:p>
        </p:txBody>
      </p:sp>
    </p:spTree>
    <p:extLst>
      <p:ext uri="{BB962C8B-B14F-4D97-AF65-F5344CB8AC3E}">
        <p14:creationId xmlns:p14="http://schemas.microsoft.com/office/powerpoint/2010/main" val="860804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F99740FF-5C43-4819-A551-7E5805CE80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87150" y="6156325"/>
            <a:ext cx="593725"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bwMode="gray"/>
        <p:txBody>
          <a:bodyPr/>
          <a:lstStyle/>
          <a:p>
            <a:r>
              <a:rPr lang="en-US"/>
              <a:t>Click to edit Master title style</a:t>
            </a:r>
          </a:p>
        </p:txBody>
      </p:sp>
      <p:sp>
        <p:nvSpPr>
          <p:cNvPr id="9" name="Text Placeholder 12"/>
          <p:cNvSpPr>
            <a:spLocks noGrp="1"/>
          </p:cNvSpPr>
          <p:nvPr>
            <p:ph type="body" sz="quarter" idx="16"/>
          </p:nvPr>
        </p:nvSpPr>
        <p:spPr bwMode="gray">
          <a:xfrm>
            <a:off x="891704" y="6252482"/>
            <a:ext cx="8956240" cy="415018"/>
          </a:xfrm>
          <a:prstGeom prst="rect">
            <a:avLst/>
          </a:prstGeom>
        </p:spPr>
        <p:txBody>
          <a:bodyPr tIns="0" rIns="0" bIns="0" anchor="b">
            <a:noAutofit/>
          </a:bodyPr>
          <a:lstStyle>
            <a:lvl1pPr marL="0" indent="0">
              <a:spcBef>
                <a:spcPts val="600"/>
              </a:spcBef>
              <a:buNone/>
              <a:defRPr sz="1000">
                <a:solidFill>
                  <a:schemeClr val="tx1"/>
                </a:solidFill>
                <a:latin typeface="Arial" pitchFamily="34" charset="0"/>
                <a:cs typeface="Arial" pitchFamily="34" charset="0"/>
              </a:defRPr>
            </a:lvl1pPr>
          </a:lstStyle>
          <a:p>
            <a:pPr lvl="0"/>
            <a:r>
              <a:rPr lang="en-US"/>
              <a:t>Edit Master text styles</a:t>
            </a:r>
          </a:p>
        </p:txBody>
      </p:sp>
      <p:sp>
        <p:nvSpPr>
          <p:cNvPr id="6" name="Text Placeholder 9"/>
          <p:cNvSpPr>
            <a:spLocks noGrp="1"/>
          </p:cNvSpPr>
          <p:nvPr>
            <p:ph type="body" sz="quarter" idx="15"/>
          </p:nvPr>
        </p:nvSpPr>
        <p:spPr bwMode="gray">
          <a:xfrm>
            <a:off x="891704" y="1185767"/>
            <a:ext cx="10690697" cy="383292"/>
          </a:xfrm>
          <a:prstGeom prst="rect">
            <a:avLst/>
          </a:prstGeom>
          <a:noFill/>
        </p:spPr>
        <p:txBody>
          <a:bodyPr rtlCol="0">
            <a:noAutofit/>
          </a:bodyPr>
          <a:lstStyle>
            <a:lvl1pPr marL="0" indent="0" algn="l" rtl="0" fontAlgn="base">
              <a:lnSpc>
                <a:spcPct val="90000"/>
              </a:lnSpc>
              <a:spcBef>
                <a:spcPct val="0"/>
              </a:spcBef>
              <a:spcAft>
                <a:spcPct val="0"/>
              </a:spcAft>
              <a:buNone/>
              <a:defRPr lang="en-US" sz="20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a:t>Edit Master text styles</a:t>
            </a:r>
          </a:p>
        </p:txBody>
      </p:sp>
    </p:spTree>
    <p:extLst>
      <p:ext uri="{BB962C8B-B14F-4D97-AF65-F5344CB8AC3E}">
        <p14:creationId xmlns:p14="http://schemas.microsoft.com/office/powerpoint/2010/main" val="195804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59986E66-A555-4A5C-BAF2-56003C46E81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87150" y="6156325"/>
            <a:ext cx="593725"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bwMode="gray"/>
        <p:txBody>
          <a:bodyPr/>
          <a:lstStyle/>
          <a:p>
            <a:r>
              <a:rPr lang="en-US"/>
              <a:t>Click to edit Master title style</a:t>
            </a:r>
            <a:endParaRPr lang="en-US" dirty="0"/>
          </a:p>
        </p:txBody>
      </p:sp>
      <p:sp>
        <p:nvSpPr>
          <p:cNvPr id="3" name="Content Placeholder 2"/>
          <p:cNvSpPr>
            <a:spLocks noGrp="1"/>
          </p:cNvSpPr>
          <p:nvPr>
            <p:ph idx="1"/>
          </p:nvPr>
        </p:nvSpPr>
        <p:spPr bwMode="gray">
          <a:xfrm>
            <a:off x="891705" y="1752600"/>
            <a:ext cx="10690696" cy="417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12"/>
          <p:cNvSpPr>
            <a:spLocks noGrp="1"/>
          </p:cNvSpPr>
          <p:nvPr>
            <p:ph type="body" sz="quarter" idx="16"/>
          </p:nvPr>
        </p:nvSpPr>
        <p:spPr bwMode="gray">
          <a:xfrm>
            <a:off x="891704" y="6252482"/>
            <a:ext cx="8956240" cy="415018"/>
          </a:xfrm>
          <a:prstGeom prst="rect">
            <a:avLst/>
          </a:prstGeom>
        </p:spPr>
        <p:txBody>
          <a:bodyPr tIns="0" rIns="0" bIns="0" anchor="b">
            <a:noAutofit/>
          </a:bodyPr>
          <a:lstStyle>
            <a:lvl1pPr marL="0" indent="0">
              <a:spcBef>
                <a:spcPts val="600"/>
              </a:spcBef>
              <a:buNone/>
              <a:defRPr sz="1000">
                <a:solidFill>
                  <a:schemeClr val="tx1"/>
                </a:solidFill>
                <a:latin typeface="Arial" pitchFamily="34" charset="0"/>
                <a:cs typeface="Arial" pitchFamily="34" charset="0"/>
              </a:defRPr>
            </a:lvl1pPr>
          </a:lstStyle>
          <a:p>
            <a:pPr lvl="0"/>
            <a:r>
              <a:rPr lang="en-US"/>
              <a:t>Click to edit Master text styles</a:t>
            </a:r>
          </a:p>
        </p:txBody>
      </p:sp>
      <p:sp>
        <p:nvSpPr>
          <p:cNvPr id="11" name="Text Placeholder 9"/>
          <p:cNvSpPr>
            <a:spLocks noGrp="1"/>
          </p:cNvSpPr>
          <p:nvPr>
            <p:ph type="body" sz="quarter" idx="15"/>
          </p:nvPr>
        </p:nvSpPr>
        <p:spPr bwMode="gray">
          <a:xfrm>
            <a:off x="891705" y="1185767"/>
            <a:ext cx="10690696" cy="383292"/>
          </a:xfrm>
          <a:prstGeom prst="rect">
            <a:avLst/>
          </a:prstGeom>
          <a:noFill/>
        </p:spPr>
        <p:txBody>
          <a:bodyPr rtlCol="0">
            <a:noAutofit/>
          </a:bodyPr>
          <a:lstStyle>
            <a:lvl1pPr marL="0" indent="0" algn="l" rtl="0" fontAlgn="base">
              <a:lnSpc>
                <a:spcPct val="90000"/>
              </a:lnSpc>
              <a:spcBef>
                <a:spcPct val="0"/>
              </a:spcBef>
              <a:spcAft>
                <a:spcPct val="0"/>
              </a:spcAft>
              <a:buNone/>
              <a:defRPr lang="en-US" sz="20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a:t>Click to edit Master text styles</a:t>
            </a:r>
          </a:p>
        </p:txBody>
      </p:sp>
    </p:spTree>
    <p:extLst>
      <p:ext uri="{BB962C8B-B14F-4D97-AF65-F5344CB8AC3E}">
        <p14:creationId xmlns:p14="http://schemas.microsoft.com/office/powerpoint/2010/main" val="2484135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657F4170-BD14-4649-B5CD-D8530DE6485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87150" y="6156325"/>
            <a:ext cx="593725"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88CBC6AB-B990-4E8A-85EE-F9B008A038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2DF25F-6F36-4F3F-9639-9C3182012E8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DF7F87E4-352B-4414-8518-43A059344148}"/>
              </a:ext>
            </a:extLst>
          </p:cNvPr>
          <p:cNvSpPr>
            <a:spLocks noGrp="1"/>
          </p:cNvSpPr>
          <p:nvPr>
            <p:ph type="dt" sz="half" idx="10"/>
          </p:nvPr>
        </p:nvSpPr>
        <p:spPr/>
        <p:txBody>
          <a:bodyPr/>
          <a:lstStyle>
            <a:lvl1pPr>
              <a:defRPr/>
            </a:lvl1pPr>
          </a:lstStyle>
          <a:p>
            <a:pPr>
              <a:defRPr/>
            </a:pPr>
            <a:fld id="{123A7488-453F-437D-8C44-683FFA167891}" type="datetimeFigureOut">
              <a:rPr lang="en-US"/>
              <a:pPr>
                <a:defRPr/>
              </a:pPr>
              <a:t>9/18/2018</a:t>
            </a:fld>
            <a:endParaRPr lang="en-US" dirty="0"/>
          </a:p>
        </p:txBody>
      </p:sp>
      <p:sp>
        <p:nvSpPr>
          <p:cNvPr id="6" name="Footer Placeholder 4">
            <a:extLst>
              <a:ext uri="{FF2B5EF4-FFF2-40B4-BE49-F238E27FC236}">
                <a16:creationId xmlns:a16="http://schemas.microsoft.com/office/drawing/2014/main" id="{2690086E-EEB1-4568-8C5B-134051B382D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B620064-1715-49E3-9A0B-792435798CA1}"/>
              </a:ext>
            </a:extLst>
          </p:cNvPr>
          <p:cNvSpPr>
            <a:spLocks noGrp="1"/>
          </p:cNvSpPr>
          <p:nvPr>
            <p:ph type="sldNum" sz="quarter" idx="12"/>
          </p:nvPr>
        </p:nvSpPr>
        <p:spPr/>
        <p:txBody>
          <a:bodyPr/>
          <a:lstStyle>
            <a:lvl1pPr>
              <a:defRPr/>
            </a:lvl1pPr>
          </a:lstStyle>
          <a:p>
            <a:pPr>
              <a:defRPr/>
            </a:pPr>
            <a:fld id="{C6A89CE2-CF3D-4E33-B013-43AFB6F0420E}" type="slidenum">
              <a:rPr lang="en-US"/>
              <a:pPr>
                <a:defRPr/>
              </a:pPr>
              <a:t>‹#›</a:t>
            </a:fld>
            <a:endParaRPr lang="en-US" dirty="0"/>
          </a:p>
        </p:txBody>
      </p:sp>
    </p:spTree>
    <p:extLst>
      <p:ext uri="{BB962C8B-B14F-4D97-AF65-F5344CB8AC3E}">
        <p14:creationId xmlns:p14="http://schemas.microsoft.com/office/powerpoint/2010/main" val="3262701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6453C-EDB1-41CE-9F8E-DBE443037B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FC9806-1F52-4C6C-9304-9BDB70FB52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B5FA5E4-978E-430E-8A42-20361F772174}"/>
              </a:ext>
            </a:extLst>
          </p:cNvPr>
          <p:cNvSpPr>
            <a:spLocks noGrp="1"/>
          </p:cNvSpPr>
          <p:nvPr>
            <p:ph type="dt" sz="half" idx="10"/>
          </p:nvPr>
        </p:nvSpPr>
        <p:spPr/>
        <p:txBody>
          <a:bodyPr/>
          <a:lstStyle>
            <a:lvl1pPr>
              <a:defRPr/>
            </a:lvl1pPr>
          </a:lstStyle>
          <a:p>
            <a:pPr>
              <a:defRPr/>
            </a:pPr>
            <a:fld id="{CD13BC52-A799-4F82-B7AD-F03DC4F65BC9}" type="datetimeFigureOut">
              <a:rPr lang="en-US"/>
              <a:pPr>
                <a:defRPr/>
              </a:pPr>
              <a:t>9/18/2018</a:t>
            </a:fld>
            <a:endParaRPr lang="en-US" dirty="0"/>
          </a:p>
        </p:txBody>
      </p:sp>
      <p:sp>
        <p:nvSpPr>
          <p:cNvPr id="5" name="Footer Placeholder 4">
            <a:extLst>
              <a:ext uri="{FF2B5EF4-FFF2-40B4-BE49-F238E27FC236}">
                <a16:creationId xmlns:a16="http://schemas.microsoft.com/office/drawing/2014/main" id="{2EBAEB7A-4B1F-4011-8A24-3CE3167F92C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78CC446-3912-412B-A95C-94CA053D200E}"/>
              </a:ext>
            </a:extLst>
          </p:cNvPr>
          <p:cNvSpPr>
            <a:spLocks noGrp="1"/>
          </p:cNvSpPr>
          <p:nvPr>
            <p:ph type="sldNum" sz="quarter" idx="12"/>
          </p:nvPr>
        </p:nvSpPr>
        <p:spPr/>
        <p:txBody>
          <a:bodyPr/>
          <a:lstStyle>
            <a:lvl1pPr>
              <a:defRPr/>
            </a:lvl1pPr>
          </a:lstStyle>
          <a:p>
            <a:pPr>
              <a:defRPr/>
            </a:pPr>
            <a:fld id="{06E0BAC8-76BA-44FF-8E7B-2096ACA24015}" type="slidenum">
              <a:rPr lang="en-US"/>
              <a:pPr>
                <a:defRPr/>
              </a:pPr>
              <a:t>‹#›</a:t>
            </a:fld>
            <a:endParaRPr lang="en-US" dirty="0"/>
          </a:p>
        </p:txBody>
      </p:sp>
    </p:spTree>
    <p:extLst>
      <p:ext uri="{BB962C8B-B14F-4D97-AF65-F5344CB8AC3E}">
        <p14:creationId xmlns:p14="http://schemas.microsoft.com/office/powerpoint/2010/main" val="3075613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D4126-2259-4213-9A2A-156AC73687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FC7D78-8D96-487A-ABDA-C0D8C9CF2D6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CCD410-A125-46FF-91B9-3D48C50AEB8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AE981C05-B62B-4D9D-AF23-ED8F73E9C109}"/>
              </a:ext>
            </a:extLst>
          </p:cNvPr>
          <p:cNvSpPr>
            <a:spLocks noGrp="1"/>
          </p:cNvSpPr>
          <p:nvPr>
            <p:ph type="dt" sz="half" idx="10"/>
          </p:nvPr>
        </p:nvSpPr>
        <p:spPr/>
        <p:txBody>
          <a:bodyPr/>
          <a:lstStyle>
            <a:lvl1pPr>
              <a:defRPr/>
            </a:lvl1pPr>
          </a:lstStyle>
          <a:p>
            <a:pPr>
              <a:defRPr/>
            </a:pPr>
            <a:fld id="{9681C6C7-5D4B-42B2-8D5D-45117736D0EE}" type="datetimeFigureOut">
              <a:rPr lang="en-US"/>
              <a:pPr>
                <a:defRPr/>
              </a:pPr>
              <a:t>9/18/2018</a:t>
            </a:fld>
            <a:endParaRPr lang="en-US" dirty="0"/>
          </a:p>
        </p:txBody>
      </p:sp>
      <p:sp>
        <p:nvSpPr>
          <p:cNvPr id="6" name="Footer Placeholder 4">
            <a:extLst>
              <a:ext uri="{FF2B5EF4-FFF2-40B4-BE49-F238E27FC236}">
                <a16:creationId xmlns:a16="http://schemas.microsoft.com/office/drawing/2014/main" id="{3321ABBD-D60E-4EC2-9A3F-64F89463F17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9C7F29D-4B08-4620-883D-AAEE23564F43}"/>
              </a:ext>
            </a:extLst>
          </p:cNvPr>
          <p:cNvSpPr>
            <a:spLocks noGrp="1"/>
          </p:cNvSpPr>
          <p:nvPr>
            <p:ph type="sldNum" sz="quarter" idx="12"/>
          </p:nvPr>
        </p:nvSpPr>
        <p:spPr/>
        <p:txBody>
          <a:bodyPr/>
          <a:lstStyle>
            <a:lvl1pPr>
              <a:defRPr/>
            </a:lvl1pPr>
          </a:lstStyle>
          <a:p>
            <a:pPr>
              <a:defRPr/>
            </a:pPr>
            <a:fld id="{C328CF52-5333-4AAC-90EB-10D8F603FFC7}" type="slidenum">
              <a:rPr lang="en-US"/>
              <a:pPr>
                <a:defRPr/>
              </a:pPr>
              <a:t>‹#›</a:t>
            </a:fld>
            <a:endParaRPr lang="en-US" dirty="0"/>
          </a:p>
        </p:txBody>
      </p:sp>
    </p:spTree>
    <p:extLst>
      <p:ext uri="{BB962C8B-B14F-4D97-AF65-F5344CB8AC3E}">
        <p14:creationId xmlns:p14="http://schemas.microsoft.com/office/powerpoint/2010/main" val="1224326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9B924-ECD3-4647-AAC3-ADBF0E62C6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2E63D2-CE3F-4D3D-818B-752CD85FED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A445682-E651-438F-B2F0-B4F8EC4EE9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D5752D-D388-4468-B8EE-EB004BC192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F653F36-55EE-4F1E-82D1-CC8487D8EDD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BE06BAB-327A-4838-8FF3-13A9201C9874}"/>
              </a:ext>
            </a:extLst>
          </p:cNvPr>
          <p:cNvSpPr>
            <a:spLocks noGrp="1"/>
          </p:cNvSpPr>
          <p:nvPr>
            <p:ph type="dt" sz="half" idx="10"/>
          </p:nvPr>
        </p:nvSpPr>
        <p:spPr/>
        <p:txBody>
          <a:bodyPr/>
          <a:lstStyle>
            <a:lvl1pPr>
              <a:defRPr/>
            </a:lvl1pPr>
          </a:lstStyle>
          <a:p>
            <a:pPr>
              <a:defRPr/>
            </a:pPr>
            <a:fld id="{EE04A3DE-8FFF-4E18-92E8-DEE33D248A6D}" type="datetimeFigureOut">
              <a:rPr lang="en-US"/>
              <a:pPr>
                <a:defRPr/>
              </a:pPr>
              <a:t>9/18/2018</a:t>
            </a:fld>
            <a:endParaRPr lang="en-US" dirty="0"/>
          </a:p>
        </p:txBody>
      </p:sp>
      <p:sp>
        <p:nvSpPr>
          <p:cNvPr id="8" name="Footer Placeholder 4">
            <a:extLst>
              <a:ext uri="{FF2B5EF4-FFF2-40B4-BE49-F238E27FC236}">
                <a16:creationId xmlns:a16="http://schemas.microsoft.com/office/drawing/2014/main" id="{62F01DFA-5967-4E17-8448-069838717563}"/>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1A2F19C1-C8EE-447D-8287-7DC2A9435E52}"/>
              </a:ext>
            </a:extLst>
          </p:cNvPr>
          <p:cNvSpPr>
            <a:spLocks noGrp="1"/>
          </p:cNvSpPr>
          <p:nvPr>
            <p:ph type="sldNum" sz="quarter" idx="12"/>
          </p:nvPr>
        </p:nvSpPr>
        <p:spPr/>
        <p:txBody>
          <a:bodyPr/>
          <a:lstStyle>
            <a:lvl1pPr>
              <a:defRPr/>
            </a:lvl1pPr>
          </a:lstStyle>
          <a:p>
            <a:pPr>
              <a:defRPr/>
            </a:pPr>
            <a:fld id="{70B24AED-0430-4358-BFF2-722B5453F60D}" type="slidenum">
              <a:rPr lang="en-US"/>
              <a:pPr>
                <a:defRPr/>
              </a:pPr>
              <a:t>‹#›</a:t>
            </a:fld>
            <a:endParaRPr lang="en-US" dirty="0"/>
          </a:p>
        </p:txBody>
      </p:sp>
    </p:spTree>
    <p:extLst>
      <p:ext uri="{BB962C8B-B14F-4D97-AF65-F5344CB8AC3E}">
        <p14:creationId xmlns:p14="http://schemas.microsoft.com/office/powerpoint/2010/main" val="150069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FC34-6D0C-43DD-B2F0-320B6D777D48}"/>
              </a:ext>
            </a:extLst>
          </p:cNvPr>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FDE138E7-8334-460B-B701-54EC022EC02B}"/>
              </a:ext>
            </a:extLst>
          </p:cNvPr>
          <p:cNvSpPr>
            <a:spLocks noGrp="1"/>
          </p:cNvSpPr>
          <p:nvPr>
            <p:ph type="dt" sz="half" idx="10"/>
          </p:nvPr>
        </p:nvSpPr>
        <p:spPr/>
        <p:txBody>
          <a:bodyPr/>
          <a:lstStyle>
            <a:lvl1pPr>
              <a:defRPr/>
            </a:lvl1pPr>
          </a:lstStyle>
          <a:p>
            <a:pPr>
              <a:defRPr/>
            </a:pPr>
            <a:fld id="{45BED110-0626-4998-871A-664B77C555DB}" type="datetimeFigureOut">
              <a:rPr lang="en-US"/>
              <a:pPr>
                <a:defRPr/>
              </a:pPr>
              <a:t>9/18/2018</a:t>
            </a:fld>
            <a:endParaRPr lang="en-US" dirty="0"/>
          </a:p>
        </p:txBody>
      </p:sp>
      <p:sp>
        <p:nvSpPr>
          <p:cNvPr id="4" name="Footer Placeholder 4">
            <a:extLst>
              <a:ext uri="{FF2B5EF4-FFF2-40B4-BE49-F238E27FC236}">
                <a16:creationId xmlns:a16="http://schemas.microsoft.com/office/drawing/2014/main" id="{CAEDA4A5-B5F7-4925-833D-967DACCAB594}"/>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80161560-3731-49EE-83CF-A30E56312712}"/>
              </a:ext>
            </a:extLst>
          </p:cNvPr>
          <p:cNvSpPr>
            <a:spLocks noGrp="1"/>
          </p:cNvSpPr>
          <p:nvPr>
            <p:ph type="sldNum" sz="quarter" idx="12"/>
          </p:nvPr>
        </p:nvSpPr>
        <p:spPr/>
        <p:txBody>
          <a:bodyPr/>
          <a:lstStyle>
            <a:lvl1pPr>
              <a:defRPr/>
            </a:lvl1pPr>
          </a:lstStyle>
          <a:p>
            <a:pPr>
              <a:defRPr/>
            </a:pPr>
            <a:fld id="{2587EBAE-6E43-43A9-8C6F-7E6B38897633}" type="slidenum">
              <a:rPr lang="en-US"/>
              <a:pPr>
                <a:defRPr/>
              </a:pPr>
              <a:t>‹#›</a:t>
            </a:fld>
            <a:endParaRPr lang="en-US" dirty="0"/>
          </a:p>
        </p:txBody>
      </p:sp>
    </p:spTree>
    <p:extLst>
      <p:ext uri="{BB962C8B-B14F-4D97-AF65-F5344CB8AC3E}">
        <p14:creationId xmlns:p14="http://schemas.microsoft.com/office/powerpoint/2010/main" val="162426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AE86E02F-22DB-4695-831B-4110D91A3F9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87150" y="6156325"/>
            <a:ext cx="593725"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1">
            <a:extLst>
              <a:ext uri="{FF2B5EF4-FFF2-40B4-BE49-F238E27FC236}">
                <a16:creationId xmlns:a16="http://schemas.microsoft.com/office/drawing/2014/main" id="{61B9796B-EF56-4EAB-8B32-4CAA45C61645}"/>
              </a:ext>
            </a:extLst>
          </p:cNvPr>
          <p:cNvSpPr>
            <a:spLocks noGrp="1"/>
          </p:cNvSpPr>
          <p:nvPr>
            <p:ph type="dt" sz="half" idx="10"/>
          </p:nvPr>
        </p:nvSpPr>
        <p:spPr/>
        <p:txBody>
          <a:bodyPr/>
          <a:lstStyle>
            <a:lvl1pPr>
              <a:defRPr/>
            </a:lvl1pPr>
          </a:lstStyle>
          <a:p>
            <a:pPr>
              <a:defRPr/>
            </a:pPr>
            <a:fld id="{C8BAC349-7804-4158-A2AA-1CCFCB92E7DA}" type="datetimeFigureOut">
              <a:rPr lang="en-US"/>
              <a:pPr>
                <a:defRPr/>
              </a:pPr>
              <a:t>9/18/2018</a:t>
            </a:fld>
            <a:endParaRPr lang="en-US" dirty="0"/>
          </a:p>
        </p:txBody>
      </p:sp>
      <p:sp>
        <p:nvSpPr>
          <p:cNvPr id="4" name="Footer Placeholder 2">
            <a:extLst>
              <a:ext uri="{FF2B5EF4-FFF2-40B4-BE49-F238E27FC236}">
                <a16:creationId xmlns:a16="http://schemas.microsoft.com/office/drawing/2014/main" id="{A501E2AB-29F0-4B59-85F8-33E49158B705}"/>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3">
            <a:extLst>
              <a:ext uri="{FF2B5EF4-FFF2-40B4-BE49-F238E27FC236}">
                <a16:creationId xmlns:a16="http://schemas.microsoft.com/office/drawing/2014/main" id="{F3355BF3-6C72-442A-9A1A-867A149E9AE2}"/>
              </a:ext>
            </a:extLst>
          </p:cNvPr>
          <p:cNvSpPr>
            <a:spLocks noGrp="1"/>
          </p:cNvSpPr>
          <p:nvPr>
            <p:ph type="sldNum" sz="quarter" idx="12"/>
          </p:nvPr>
        </p:nvSpPr>
        <p:spPr/>
        <p:txBody>
          <a:bodyPr/>
          <a:lstStyle>
            <a:lvl1pPr>
              <a:defRPr/>
            </a:lvl1pPr>
          </a:lstStyle>
          <a:p>
            <a:pPr>
              <a:defRPr/>
            </a:pPr>
            <a:fld id="{979368C3-8390-431C-9133-AF8EC896DAF2}" type="slidenum">
              <a:rPr lang="en-US"/>
              <a:pPr>
                <a:defRPr/>
              </a:pPr>
              <a:t>‹#›</a:t>
            </a:fld>
            <a:endParaRPr lang="en-US" dirty="0"/>
          </a:p>
        </p:txBody>
      </p:sp>
    </p:spTree>
    <p:extLst>
      <p:ext uri="{BB962C8B-B14F-4D97-AF65-F5344CB8AC3E}">
        <p14:creationId xmlns:p14="http://schemas.microsoft.com/office/powerpoint/2010/main" val="2444481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3265B-6423-4B0A-9D96-2E5F0FD58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DD1A4F-19BA-4A11-A6DC-554733F102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E1EB3D-D1FF-494C-99F9-8BD0902C47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2D27CEFD-D010-4A90-9FD4-A9899944147A}"/>
              </a:ext>
            </a:extLst>
          </p:cNvPr>
          <p:cNvSpPr>
            <a:spLocks noGrp="1"/>
          </p:cNvSpPr>
          <p:nvPr>
            <p:ph type="dt" sz="half" idx="10"/>
          </p:nvPr>
        </p:nvSpPr>
        <p:spPr/>
        <p:txBody>
          <a:bodyPr/>
          <a:lstStyle>
            <a:lvl1pPr>
              <a:defRPr/>
            </a:lvl1pPr>
          </a:lstStyle>
          <a:p>
            <a:pPr>
              <a:defRPr/>
            </a:pPr>
            <a:fld id="{E04C5DF1-36DA-4670-96FC-002C50F023EC}" type="datetimeFigureOut">
              <a:rPr lang="en-US"/>
              <a:pPr>
                <a:defRPr/>
              </a:pPr>
              <a:t>9/18/2018</a:t>
            </a:fld>
            <a:endParaRPr lang="en-US" dirty="0"/>
          </a:p>
        </p:txBody>
      </p:sp>
      <p:sp>
        <p:nvSpPr>
          <p:cNvPr id="6" name="Footer Placeholder 4">
            <a:extLst>
              <a:ext uri="{FF2B5EF4-FFF2-40B4-BE49-F238E27FC236}">
                <a16:creationId xmlns:a16="http://schemas.microsoft.com/office/drawing/2014/main" id="{54895139-856D-4412-B81D-E7947787597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CF1AA51-E8D4-42BE-BECC-A867A08C8887}"/>
              </a:ext>
            </a:extLst>
          </p:cNvPr>
          <p:cNvSpPr>
            <a:spLocks noGrp="1"/>
          </p:cNvSpPr>
          <p:nvPr>
            <p:ph type="sldNum" sz="quarter" idx="12"/>
          </p:nvPr>
        </p:nvSpPr>
        <p:spPr/>
        <p:txBody>
          <a:bodyPr/>
          <a:lstStyle>
            <a:lvl1pPr>
              <a:defRPr/>
            </a:lvl1pPr>
          </a:lstStyle>
          <a:p>
            <a:pPr>
              <a:defRPr/>
            </a:pPr>
            <a:fld id="{D2B82CE4-FDFF-43B9-8199-FD9471D60050}" type="slidenum">
              <a:rPr lang="en-US"/>
              <a:pPr>
                <a:defRPr/>
              </a:pPr>
              <a:t>‹#›</a:t>
            </a:fld>
            <a:endParaRPr lang="en-US" dirty="0"/>
          </a:p>
        </p:txBody>
      </p:sp>
    </p:spTree>
    <p:extLst>
      <p:ext uri="{BB962C8B-B14F-4D97-AF65-F5344CB8AC3E}">
        <p14:creationId xmlns:p14="http://schemas.microsoft.com/office/powerpoint/2010/main" val="2718197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7F147-8B68-4770-B97F-9EEE12877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6C7E25-21B1-4B0D-B484-FB966502EBCF}"/>
              </a:ext>
            </a:extLst>
          </p:cNvPr>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a:extLst>
              <a:ext uri="{FF2B5EF4-FFF2-40B4-BE49-F238E27FC236}">
                <a16:creationId xmlns:a16="http://schemas.microsoft.com/office/drawing/2014/main" id="{5670B289-D39F-4ADD-BE2E-44FB9F55BC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CCF395A0-85DB-4ED2-90CD-6EDAE4BCBEC0}"/>
              </a:ext>
            </a:extLst>
          </p:cNvPr>
          <p:cNvSpPr>
            <a:spLocks noGrp="1"/>
          </p:cNvSpPr>
          <p:nvPr>
            <p:ph type="dt" sz="half" idx="10"/>
          </p:nvPr>
        </p:nvSpPr>
        <p:spPr/>
        <p:txBody>
          <a:bodyPr/>
          <a:lstStyle>
            <a:lvl1pPr>
              <a:defRPr/>
            </a:lvl1pPr>
          </a:lstStyle>
          <a:p>
            <a:pPr>
              <a:defRPr/>
            </a:pPr>
            <a:fld id="{38B26DFC-A151-4D08-BCD2-0EF0C93139FB}" type="datetimeFigureOut">
              <a:rPr lang="en-US"/>
              <a:pPr>
                <a:defRPr/>
              </a:pPr>
              <a:t>9/18/2018</a:t>
            </a:fld>
            <a:endParaRPr lang="en-US" dirty="0"/>
          </a:p>
        </p:txBody>
      </p:sp>
      <p:sp>
        <p:nvSpPr>
          <p:cNvPr id="6" name="Footer Placeholder 4">
            <a:extLst>
              <a:ext uri="{FF2B5EF4-FFF2-40B4-BE49-F238E27FC236}">
                <a16:creationId xmlns:a16="http://schemas.microsoft.com/office/drawing/2014/main" id="{E38AAFCE-504C-4EB0-89EA-BFA8F00F1FC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FC77770-0EC4-4C2B-9768-9BDB210A61CD}"/>
              </a:ext>
            </a:extLst>
          </p:cNvPr>
          <p:cNvSpPr>
            <a:spLocks noGrp="1"/>
          </p:cNvSpPr>
          <p:nvPr>
            <p:ph type="sldNum" sz="quarter" idx="12"/>
          </p:nvPr>
        </p:nvSpPr>
        <p:spPr/>
        <p:txBody>
          <a:bodyPr/>
          <a:lstStyle>
            <a:lvl1pPr>
              <a:defRPr/>
            </a:lvl1pPr>
          </a:lstStyle>
          <a:p>
            <a:pPr>
              <a:defRPr/>
            </a:pPr>
            <a:fld id="{5DBE1432-BF35-4A95-BEF7-49378648D95E}" type="slidenum">
              <a:rPr lang="en-US"/>
              <a:pPr>
                <a:defRPr/>
              </a:pPr>
              <a:t>‹#›</a:t>
            </a:fld>
            <a:endParaRPr lang="en-US" dirty="0"/>
          </a:p>
        </p:txBody>
      </p:sp>
    </p:spTree>
    <p:extLst>
      <p:ext uri="{BB962C8B-B14F-4D97-AF65-F5344CB8AC3E}">
        <p14:creationId xmlns:p14="http://schemas.microsoft.com/office/powerpoint/2010/main" val="2180479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234D18C-C51B-4FD8-9BF3-3843FAA04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31EAD19-AA35-42BB-AEA5-2D6940D12530}"/>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7C56A645-A4F0-4863-B4C7-C9F63535D3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CAE5FFDB-64ED-46D8-9DD1-6300981DDBE2}" type="datetimeFigureOut">
              <a:rPr lang="en-US"/>
              <a:pPr>
                <a:defRPr/>
              </a:pPr>
              <a:t>9/18/2018</a:t>
            </a:fld>
            <a:endParaRPr lang="en-US" dirty="0"/>
          </a:p>
        </p:txBody>
      </p:sp>
      <p:sp>
        <p:nvSpPr>
          <p:cNvPr id="5" name="Footer Placeholder 4">
            <a:extLst>
              <a:ext uri="{FF2B5EF4-FFF2-40B4-BE49-F238E27FC236}">
                <a16:creationId xmlns:a16="http://schemas.microsoft.com/office/drawing/2014/main" id="{2496E128-7618-4000-A7BC-0567C9C10A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dirty="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BC2DAC1A-1559-48A1-97A4-ED35B1BB6A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122D062A-6538-419F-9F9B-4D2BE812D00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67" r:id="rId3"/>
    <p:sldLayoutId id="2147483668" r:id="rId4"/>
    <p:sldLayoutId id="2147483669" r:id="rId5"/>
    <p:sldLayoutId id="2147483670" r:id="rId6"/>
    <p:sldLayoutId id="2147483677" r:id="rId7"/>
    <p:sldLayoutId id="2147483671" r:id="rId8"/>
    <p:sldLayoutId id="2147483672" r:id="rId9"/>
    <p:sldLayoutId id="2147483673" r:id="rId10"/>
    <p:sldLayoutId id="2147483674" r:id="rId11"/>
    <p:sldLayoutId id="2147483678" r:id="rId12"/>
    <p:sldLayoutId id="2147483679" r:id="rId13"/>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ave@ActuariesAndTechnology.com"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www.github.com/DaveSnell/PASymp2018-AI-ML" TargetMode="External"/><Relationship Id="rId5" Type="http://schemas.openxmlformats.org/officeDocument/2006/relationships/image" Target="../media/image3.jpe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en.wikipedia.org/wiki/Deep_Blue_versus_Garry_Kasparov"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hyperlink" Target="https://en.wikipedia.org/wiki/Watson_(computer)"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hyperlink" Target="https://en.wikipedia.org/wiki/Jeopardy!" TargetMode="External"/><Relationship Id="rId5" Type="http://schemas.openxmlformats.org/officeDocument/2006/relationships/hyperlink" Target="https://en.wikipedia.org/wiki/Brad_Rutter" TargetMode="External"/><Relationship Id="rId4" Type="http://schemas.openxmlformats.org/officeDocument/2006/relationships/hyperlink" Target="https://en.wikipedia.org/wiki/Ken_Jenning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Lee_Sedol" TargetMode="External"/><Relationship Id="rId7" Type="http://schemas.openxmlformats.org/officeDocument/2006/relationships/hyperlink" Target="https://en.wikipedia.org/wiki/AlphaGo_versus_Lee_Sedol"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hyperlink" Target="https://urldefense.proofpoint.com/v2/url?u=https-3A__m.techxplore.com_news_2017-2D09-2Dartificial-2Dintelligenceuses-2Dminutes-2Dvideogame-2Dfootage.html&amp;d=DwMCaQ&amp;c=5uPv0lijNz76uSeaN5P0Zw&amp;r=Xwo21RUnCt_3ka7-uv-8Ew&amp;m=M12J2WOmbOKYsTuY8lK8nljrWTUfxtD6Dw3bDPl2qU4&amp;s=kPMPzI2hk9eUSdd3uT6PkXkF5QskZ4jSzEHy2RR-qeM&amp;e="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15.xml.rels><?xml version="1.0" encoding="UTF-8" standalone="yes"?>
<Relationships xmlns="http://schemas.openxmlformats.org/package/2006/relationships"><Relationship Id="rId3" Type="http://schemas.openxmlformats.org/officeDocument/2006/relationships/hyperlink" Target="https://urldefense.proofpoint.com/v2/url?u=http-3A__www.bbc.com_news_technology-2D41668701&amp;d=DwICAg&amp;c=5uPv0lijNz76uSeaN5P0Zw&amp;r=nkBVelrgsdY8RB9we12wjuanvgjtPHK9USWccjOv9NM&amp;m=f-_U2WRfiIOtw80O0kElpti1V9SR09KBHyTbVAujaXQ&amp;s=mBZ7O9o9Szof_oRjuxxyPKvi8K5dK4BzzZx3Totkglo&amp;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S5t6K9iwcdw"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www.youtube.com/watch?v=Bg_tJvCA8zw" TargetMode="Externa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hyperlink" Target="https://futurism.com/first-time-robot-passed-medical-licensing-exa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computerchess.org.uk/ccrl/4040/"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futurism.com/4-hours-googles-ai-mastered-chess-knowledge-history/" TargetMode="External"/><Relationship Id="rId4" Type="http://schemas.openxmlformats.org/officeDocument/2006/relationships/hyperlink" Target="https://en.wikipedia.org/wiki/Stockfish_(ches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twitter.com/search?q=place:5a110d312052166f"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www.theactuarymagazine.org/seeking-real-data"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www.nextgov.com/emerging-tech/2018/07/pentagon-wants-bring-mind-controlled-tech-troops/149776/"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35.wmf"/><Relationship Id="rId4" Type="http://schemas.openxmlformats.org/officeDocument/2006/relationships/image" Target="../media/image34.wmf"/></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57.jpe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hyperlink" Target="https://www.datarobot.com/blog/a-primer-on-deep-learn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neuralnetworksanddeeplearning.com/"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9.jpeg"/><Relationship Id="rId5" Type="http://schemas.openxmlformats.org/officeDocument/2006/relationships/hyperlink" Target="http://www.heatonresearch.com/aifh/vol3/xor_online.html" TargetMode="External"/><Relationship Id="rId4" Type="http://schemas.openxmlformats.org/officeDocument/2006/relationships/image" Target="../media/image68.jpe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hyperlink" Target="https://www.kdnuggets.com/2017/08/python-overtakes-r-leader-analytics-data-science.html" TargetMode="External"/><Relationship Id="rId5" Type="http://schemas.openxmlformats.org/officeDocument/2006/relationships/image" Target="../media/image72.jpe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3.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5.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www.emc.com/leadership/digital-universe/2014iview/digital-universe-of-opportunities-vernon-turner.htm" TargetMode="External"/><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youtube.com/yt/about/press/" TargetMode="External"/><Relationship Id="rId5" Type="http://schemas.openxmlformats.org/officeDocument/2006/relationships/hyperlink" Target="http://highscalability.com/blog/2012/9/11/how-big-is-a-petabyte-exabyte-zettabyte-or-a-yottabyte.html" TargetMode="Externa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Highlander:_The_Series_(season_4)" TargetMode="External"/><Relationship Id="rId4" Type="http://schemas.openxmlformats.org/officeDocument/2006/relationships/image" Target="../media/image85.jpeg"/></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hyperlink" Target="http://www.wolframalpha.com/facebook/"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hyperlink" Target="http://www.rgare.com/knowledgecenter/Documents/RGAWebcastCreditBasedSolutions.pdf"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BE-It%20is%20about%20the%20nail.mp4"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hyperlink" Target="https://vimeo.com/66753575" TargetMode="External"/><Relationship Id="rId5" Type="http://schemas.openxmlformats.org/officeDocument/2006/relationships/hyperlink" Target="http://www.jasonheadley.com/INATN.html" TargetMode="External"/><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hyperlink" Target="https://en.wikipedia.org/wiki/History_of_IBM_magnetic_disk_drives#IBM_350"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95.jpeg"/><Relationship Id="rId5" Type="http://schemas.openxmlformats.org/officeDocument/2006/relationships/image" Target="../media/image94.png"/><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61.xml"/><Relationship Id="rId1" Type="http://schemas.openxmlformats.org/officeDocument/2006/relationships/slideLayout" Target="../slideLayouts/slideLayout13.xml"/><Relationship Id="rId5" Type="http://schemas.openxmlformats.org/officeDocument/2006/relationships/image" Target="../media/image98.jpeg"/><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00.emf"/><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image" Target="../media/image99.emf"/><Relationship Id="rId5" Type="http://schemas.openxmlformats.org/officeDocument/2006/relationships/oleObject" Target="../embeddings/oleObject2.bin"/><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01.emf"/><Relationship Id="rId2" Type="http://schemas.openxmlformats.org/officeDocument/2006/relationships/tags" Target="../tags/tag2.xml"/><Relationship Id="rId1" Type="http://schemas.openxmlformats.org/officeDocument/2006/relationships/vmlDrawing" Target="../drawings/vmlDrawing3.vml"/><Relationship Id="rId6" Type="http://schemas.openxmlformats.org/officeDocument/2006/relationships/image" Target="../media/image99.emf"/><Relationship Id="rId5" Type="http://schemas.openxmlformats.org/officeDocument/2006/relationships/oleObject" Target="../embeddings/oleObject3.bin"/><Relationship Id="rId4"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02.emf"/><Relationship Id="rId2" Type="http://schemas.openxmlformats.org/officeDocument/2006/relationships/tags" Target="../tags/tag3.xml"/><Relationship Id="rId1" Type="http://schemas.openxmlformats.org/officeDocument/2006/relationships/vmlDrawing" Target="../drawings/vmlDrawing4.vml"/><Relationship Id="rId6" Type="http://schemas.openxmlformats.org/officeDocument/2006/relationships/image" Target="../media/image99.emf"/><Relationship Id="rId5" Type="http://schemas.openxmlformats.org/officeDocument/2006/relationships/oleObject" Target="../embeddings/oleObject4.bin"/><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slideLayout" Target="../slideLayouts/slideLayout12.xml"/><Relationship Id="rId7" Type="http://schemas.openxmlformats.org/officeDocument/2006/relationships/image" Target="../media/image103.emf"/><Relationship Id="rId2" Type="http://schemas.openxmlformats.org/officeDocument/2006/relationships/tags" Target="../tags/tag4.xml"/><Relationship Id="rId1" Type="http://schemas.openxmlformats.org/officeDocument/2006/relationships/vmlDrawing" Target="../drawings/vmlDrawing5.vml"/><Relationship Id="rId6" Type="http://schemas.openxmlformats.org/officeDocument/2006/relationships/image" Target="../media/image99.emf"/><Relationship Id="rId5" Type="http://schemas.openxmlformats.org/officeDocument/2006/relationships/oleObject" Target="../embeddings/oleObject5.bin"/><Relationship Id="rId4"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05.emf"/><Relationship Id="rId2" Type="http://schemas.openxmlformats.org/officeDocument/2006/relationships/tags" Target="../tags/tag5.xml"/><Relationship Id="rId1" Type="http://schemas.openxmlformats.org/officeDocument/2006/relationships/vmlDrawing" Target="../drawings/vmlDrawing6.vml"/><Relationship Id="rId6" Type="http://schemas.openxmlformats.org/officeDocument/2006/relationships/image" Target="../media/image99.emf"/><Relationship Id="rId5" Type="http://schemas.openxmlformats.org/officeDocument/2006/relationships/oleObject" Target="../embeddings/oleObject6.bin"/><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06.emf"/><Relationship Id="rId2" Type="http://schemas.openxmlformats.org/officeDocument/2006/relationships/tags" Target="../tags/tag6.xml"/><Relationship Id="rId1" Type="http://schemas.openxmlformats.org/officeDocument/2006/relationships/vmlDrawing" Target="../drawings/vmlDrawing7.vml"/><Relationship Id="rId6" Type="http://schemas.openxmlformats.org/officeDocument/2006/relationships/image" Target="../media/image99.emf"/><Relationship Id="rId5" Type="http://schemas.openxmlformats.org/officeDocument/2006/relationships/oleObject" Target="../embeddings/oleObject7.bin"/><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112.wmf"/><Relationship Id="rId13" Type="http://schemas.openxmlformats.org/officeDocument/2006/relationships/image" Target="../media/image117.jpeg"/><Relationship Id="rId3" Type="http://schemas.openxmlformats.org/officeDocument/2006/relationships/notesSlide" Target="../notesSlides/notesSlide71.xml"/><Relationship Id="rId7" Type="http://schemas.openxmlformats.org/officeDocument/2006/relationships/image" Target="../media/image111.jpeg"/><Relationship Id="rId12" Type="http://schemas.openxmlformats.org/officeDocument/2006/relationships/image" Target="../media/image116.gif"/><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10.jpeg"/><Relationship Id="rId11" Type="http://schemas.openxmlformats.org/officeDocument/2006/relationships/image" Target="../media/image115.jpeg"/><Relationship Id="rId5" Type="http://schemas.openxmlformats.org/officeDocument/2006/relationships/image" Target="../media/image109.png"/><Relationship Id="rId15" Type="http://schemas.openxmlformats.org/officeDocument/2006/relationships/image" Target="../media/image119.wmf"/><Relationship Id="rId10" Type="http://schemas.openxmlformats.org/officeDocument/2006/relationships/image" Target="../media/image114.wmf"/><Relationship Id="rId4" Type="http://schemas.openxmlformats.org/officeDocument/2006/relationships/hyperlink" Target="file:///C:\dls\2013-11-22%20IASA\videos\ChainsawAlton-1.m4v" TargetMode="External"/><Relationship Id="rId9" Type="http://schemas.openxmlformats.org/officeDocument/2006/relationships/image" Target="../media/image113.wmf"/><Relationship Id="rId14" Type="http://schemas.openxmlformats.org/officeDocument/2006/relationships/image" Target="../media/image118.png"/></Relationships>
</file>

<file path=ppt/slides/_rels/slide72.xml.rels><?xml version="1.0" encoding="UTF-8" standalone="yes"?>
<Relationships xmlns="http://schemas.openxmlformats.org/package/2006/relationships"><Relationship Id="rId3" Type="http://schemas.openxmlformats.org/officeDocument/2006/relationships/hyperlink" Target="mailto:dave@ActuariesAndTechnology.com" TargetMode="External"/><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hyperlink" Target="http://www.github.com/DaveSnell/PASymp2018-AI-ML" TargetMode="External"/><Relationship Id="rId5" Type="http://schemas.openxmlformats.org/officeDocument/2006/relationships/image" Target="../media/image3.jpeg"/><Relationship Id="rId4" Type="http://schemas.openxmlformats.org/officeDocument/2006/relationships/image" Target="../media/image2.gi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hyperlink" Target="http://www.mckinsey.com/industries/financial-services/our-insights/transforming-life-insurance-with-design-thinking" TargetMode="External"/><Relationship Id="rId5" Type="http://schemas.openxmlformats.org/officeDocument/2006/relationships/image" Target="../media/image19.png"/><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a:extLst>
              <a:ext uri="{FF2B5EF4-FFF2-40B4-BE49-F238E27FC236}">
                <a16:creationId xmlns:a16="http://schemas.microsoft.com/office/drawing/2014/main" id="{62C2981B-7A65-44F7-B4CE-1755EFA4A2F6}"/>
              </a:ext>
            </a:extLst>
          </p:cNvPr>
          <p:cNvSpPr txBox="1">
            <a:spLocks noChangeArrowheads="1"/>
          </p:cNvSpPr>
          <p:nvPr/>
        </p:nvSpPr>
        <p:spPr bwMode="auto">
          <a:xfrm>
            <a:off x="2266950" y="522288"/>
            <a:ext cx="94107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a:t>AI and ML for execs - why (and how) your company/department MUST adapt to survive.</a:t>
            </a:r>
          </a:p>
        </p:txBody>
      </p:sp>
      <p:sp>
        <p:nvSpPr>
          <p:cNvPr id="8195" name="TextBox 2">
            <a:extLst>
              <a:ext uri="{FF2B5EF4-FFF2-40B4-BE49-F238E27FC236}">
                <a16:creationId xmlns:a16="http://schemas.microsoft.com/office/drawing/2014/main" id="{3A215C5A-4286-42DF-9C09-1E75785B3777}"/>
              </a:ext>
            </a:extLst>
          </p:cNvPr>
          <p:cNvSpPr txBox="1">
            <a:spLocks noChangeArrowheads="1"/>
          </p:cNvSpPr>
          <p:nvPr/>
        </p:nvSpPr>
        <p:spPr bwMode="auto">
          <a:xfrm>
            <a:off x="1570038" y="1706563"/>
            <a:ext cx="84455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t>SOA Predictive Analytics Symposium – Minneapolis, MN  September 21, 2018 - Session 41 9:30 – 10:45 am</a:t>
            </a:r>
          </a:p>
        </p:txBody>
      </p:sp>
      <p:sp>
        <p:nvSpPr>
          <p:cNvPr id="8196" name="TextBox 3">
            <a:extLst>
              <a:ext uri="{FF2B5EF4-FFF2-40B4-BE49-F238E27FC236}">
                <a16:creationId xmlns:a16="http://schemas.microsoft.com/office/drawing/2014/main" id="{3845B39B-3BA0-4A5A-95F0-25D32398AFF0}"/>
              </a:ext>
            </a:extLst>
          </p:cNvPr>
          <p:cNvSpPr txBox="1">
            <a:spLocks noChangeArrowheads="1"/>
          </p:cNvSpPr>
          <p:nvPr/>
        </p:nvSpPr>
        <p:spPr bwMode="auto">
          <a:xfrm>
            <a:off x="2017713" y="5516563"/>
            <a:ext cx="99091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i="1"/>
              <a:t>Dave Snell, FALU, FLMI, ASA, MAAA, CLU, ChFC, ARA, ACS, MCP</a:t>
            </a:r>
            <a:endParaRPr lang="en-US" altLang="en-US"/>
          </a:p>
          <a:p>
            <a:pPr eaLnBrk="1" hangingPunct="1"/>
            <a:r>
              <a:rPr lang="en-US" altLang="en-US" i="1"/>
              <a:t>technology evangelist, SnellActuarialConsulting - </a:t>
            </a:r>
            <a:r>
              <a:rPr lang="en-US" altLang="en-US" i="1" u="sng">
                <a:hlinkClick r:id="rId3"/>
              </a:rPr>
              <a:t>dave@ActuariesAndTechnology.com</a:t>
            </a:r>
            <a:r>
              <a:rPr lang="en-US" altLang="en-US" i="1"/>
              <a:t> </a:t>
            </a:r>
            <a:endParaRPr lang="en-US" altLang="en-US"/>
          </a:p>
          <a:p>
            <a:pPr eaLnBrk="1" hangingPunct="1"/>
            <a:endParaRPr lang="en-US" altLang="en-US"/>
          </a:p>
        </p:txBody>
      </p:sp>
      <p:pic>
        <p:nvPicPr>
          <p:cNvPr id="8197" name="Content Placeholder 4" descr="ADN_animation.gif">
            <a:extLst>
              <a:ext uri="{FF2B5EF4-FFF2-40B4-BE49-F238E27FC236}">
                <a16:creationId xmlns:a16="http://schemas.microsoft.com/office/drawing/2014/main" id="{050B1944-8757-4C4E-867A-B8508281BF1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50225" y="2740025"/>
            <a:ext cx="1471613"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6">
            <a:extLst>
              <a:ext uri="{FF2B5EF4-FFF2-40B4-BE49-F238E27FC236}">
                <a16:creationId xmlns:a16="http://schemas.microsoft.com/office/drawing/2014/main" id="{688858E1-2319-4EC4-9D2F-B93814F5B0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9150" y="2654300"/>
            <a:ext cx="4013200"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TextBox 5">
            <a:extLst>
              <a:ext uri="{FF2B5EF4-FFF2-40B4-BE49-F238E27FC236}">
                <a16:creationId xmlns:a16="http://schemas.microsoft.com/office/drawing/2014/main" id="{7DF4488D-F95B-4C8D-A28C-B23FD0C35FD0}"/>
              </a:ext>
            </a:extLst>
          </p:cNvPr>
          <p:cNvSpPr txBox="1">
            <a:spLocks noChangeArrowheads="1"/>
          </p:cNvSpPr>
          <p:nvPr/>
        </p:nvSpPr>
        <p:spPr bwMode="auto">
          <a:xfrm>
            <a:off x="2613025" y="6332538"/>
            <a:ext cx="63579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600"/>
              <a:t>Get the slide images at </a:t>
            </a:r>
            <a:r>
              <a:rPr lang="en-US" altLang="en-US" sz="1600">
                <a:hlinkClick r:id="rId6"/>
              </a:rPr>
              <a:t>www.github.com/DaveSnell/PASymp2018-AI-ML</a:t>
            </a:r>
            <a:r>
              <a:rPr lang="en-US" altLang="en-US" sz="160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A5824B1D-D98B-4990-8B5E-70D1175C4D91}"/>
              </a:ext>
            </a:extLst>
          </p:cNvPr>
          <p:cNvSpPr>
            <a:spLocks noGrp="1" noChangeArrowheads="1"/>
          </p:cNvSpPr>
          <p:nvPr>
            <p:ph type="title"/>
          </p:nvPr>
        </p:nvSpPr>
        <p:spPr/>
        <p:txBody>
          <a:bodyPr/>
          <a:lstStyle/>
          <a:p>
            <a:r>
              <a:rPr lang="en-US" altLang="en-US"/>
              <a:t>11-May-1997: Deep Blue Beats World Champion Chess Player</a:t>
            </a:r>
          </a:p>
        </p:txBody>
      </p:sp>
      <p:pic>
        <p:nvPicPr>
          <p:cNvPr id="26627" name="Picture 5">
            <a:extLst>
              <a:ext uri="{FF2B5EF4-FFF2-40B4-BE49-F238E27FC236}">
                <a16:creationId xmlns:a16="http://schemas.microsoft.com/office/drawing/2014/main" id="{1B24B252-CE5C-4D81-A7FA-AD8027973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5051"/>
          <a:stretch>
            <a:fillRect/>
          </a:stretch>
        </p:blipFill>
        <p:spPr bwMode="auto">
          <a:xfrm>
            <a:off x="1149350" y="1690688"/>
            <a:ext cx="7023100"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Box 6">
            <a:extLst>
              <a:ext uri="{FF2B5EF4-FFF2-40B4-BE49-F238E27FC236}">
                <a16:creationId xmlns:a16="http://schemas.microsoft.com/office/drawing/2014/main" id="{F5E7A79F-7F1F-408D-B7F3-02658BED17B5}"/>
              </a:ext>
            </a:extLst>
          </p:cNvPr>
          <p:cNvSpPr txBox="1">
            <a:spLocks noChangeArrowheads="1"/>
          </p:cNvSpPr>
          <p:nvPr/>
        </p:nvSpPr>
        <p:spPr bwMode="auto">
          <a:xfrm>
            <a:off x="4537075" y="5570538"/>
            <a:ext cx="7270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Source: Wikipedia as of 24-Oct-2017 </a:t>
            </a:r>
            <a:r>
              <a:rPr lang="en-US" altLang="en-US">
                <a:hlinkClick r:id="rId4"/>
              </a:rPr>
              <a:t>https://en.wikipedia.org/wiki/Deep_Blue_versus_Garry_Kasparov</a:t>
            </a:r>
            <a:r>
              <a:rPr lang="en-US" altLang="en-US"/>
              <a:t>  </a:t>
            </a:r>
          </a:p>
        </p:txBody>
      </p:sp>
      <p:sp>
        <p:nvSpPr>
          <p:cNvPr id="26629" name="TextBox 8">
            <a:extLst>
              <a:ext uri="{FF2B5EF4-FFF2-40B4-BE49-F238E27FC236}">
                <a16:creationId xmlns:a16="http://schemas.microsoft.com/office/drawing/2014/main" id="{738E9ECF-500F-4244-90E5-60F55BC8D97E}"/>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7F052C40-26A9-49D0-A194-A7268120D35A}"/>
              </a:ext>
            </a:extLst>
          </p:cNvPr>
          <p:cNvSpPr>
            <a:spLocks noGrp="1" noChangeArrowheads="1"/>
          </p:cNvSpPr>
          <p:nvPr>
            <p:ph type="title"/>
          </p:nvPr>
        </p:nvSpPr>
        <p:spPr>
          <a:xfrm>
            <a:off x="525463" y="228600"/>
            <a:ext cx="12198350" cy="2114550"/>
          </a:xfrm>
        </p:spPr>
        <p:txBody>
          <a:bodyPr/>
          <a:lstStyle/>
          <a:p>
            <a:r>
              <a:rPr lang="en-US" altLang="en-US"/>
              <a:t>15-Feb-2011: Watson Beats Jeopardy Champions</a:t>
            </a:r>
          </a:p>
        </p:txBody>
      </p:sp>
      <p:pic>
        <p:nvPicPr>
          <p:cNvPr id="28675" name="Picture 4" descr="https://upload.wikimedia.org/wikipedia/en/thumb/9/9b/Watson_Jeopardy.jpg/220px-Watson_Jeopardy.jpg">
            <a:extLst>
              <a:ext uri="{FF2B5EF4-FFF2-40B4-BE49-F238E27FC236}">
                <a16:creationId xmlns:a16="http://schemas.microsoft.com/office/drawing/2014/main" id="{9F3D3323-7EC6-4C7C-AD1D-BD1229CD10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973263"/>
            <a:ext cx="5514975" cy="308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TextBox 7">
            <a:extLst>
              <a:ext uri="{FF2B5EF4-FFF2-40B4-BE49-F238E27FC236}">
                <a16:creationId xmlns:a16="http://schemas.microsoft.com/office/drawing/2014/main" id="{8A70A287-9622-4B87-98D8-54DCD879514B}"/>
              </a:ext>
            </a:extLst>
          </p:cNvPr>
          <p:cNvSpPr txBox="1">
            <a:spLocks noChangeArrowheads="1"/>
          </p:cNvSpPr>
          <p:nvPr/>
        </p:nvSpPr>
        <p:spPr bwMode="auto">
          <a:xfrm>
            <a:off x="6284913" y="2208213"/>
            <a:ext cx="5635625"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u="sng">
                <a:hlinkClick r:id="rId4" tooltip="Ken Jennings"/>
              </a:rPr>
              <a:t>Ken Jennings</a:t>
            </a:r>
            <a:r>
              <a:rPr lang="en-US" altLang="en-US"/>
              <a:t>, Watson, and </a:t>
            </a:r>
            <a:r>
              <a:rPr lang="en-US" altLang="en-US">
                <a:hlinkClick r:id="rId5" tooltip="Brad Rutter"/>
              </a:rPr>
              <a:t>Brad Rutter</a:t>
            </a:r>
            <a:r>
              <a:rPr lang="en-US" altLang="en-US"/>
              <a:t> in their </a:t>
            </a:r>
            <a:r>
              <a:rPr lang="en-US" altLang="en-US" i="1">
                <a:hlinkClick r:id="rId6" tooltip="Jeopardy!"/>
              </a:rPr>
              <a:t>Jeopardy!</a:t>
            </a:r>
            <a:r>
              <a:rPr lang="en-US" altLang="en-US"/>
              <a:t> exhibition match.</a:t>
            </a:r>
          </a:p>
          <a:p>
            <a:pPr eaLnBrk="1" hangingPunct="1"/>
            <a:endParaRPr lang="en-US" altLang="en-US"/>
          </a:p>
          <a:p>
            <a:pPr eaLnBrk="1" hangingPunct="1"/>
            <a:r>
              <a:rPr lang="en-US" altLang="en-US"/>
              <a:t>Source Wikipedia as of 24-Oct-2017</a:t>
            </a:r>
          </a:p>
          <a:p>
            <a:pPr eaLnBrk="1" hangingPunct="1"/>
            <a:endParaRPr lang="en-US" altLang="en-US"/>
          </a:p>
          <a:p>
            <a:pPr eaLnBrk="1" hangingPunct="1"/>
            <a:r>
              <a:rPr lang="en-US" altLang="en-US">
                <a:hlinkClick r:id="rId7"/>
              </a:rPr>
              <a:t>https://en.wikipedia.org/wiki/Watson_%28computer%29</a:t>
            </a:r>
            <a:r>
              <a:rPr lang="en-US" altLang="en-US"/>
              <a:t> </a:t>
            </a:r>
          </a:p>
          <a:p>
            <a:pPr eaLnBrk="1" hangingPunct="1"/>
            <a:endParaRPr lang="en-US" altLang="en-US"/>
          </a:p>
        </p:txBody>
      </p:sp>
      <p:sp>
        <p:nvSpPr>
          <p:cNvPr id="28677" name="TextBox 6">
            <a:extLst>
              <a:ext uri="{FF2B5EF4-FFF2-40B4-BE49-F238E27FC236}">
                <a16:creationId xmlns:a16="http://schemas.microsoft.com/office/drawing/2014/main" id="{CC759ED8-D6A0-4094-AFDC-418D94BE4FD7}"/>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9061F-16F6-4B53-8A19-756E2E8C2CF9}"/>
              </a:ext>
            </a:extLst>
          </p:cNvPr>
          <p:cNvSpPr>
            <a:spLocks noGrp="1"/>
          </p:cNvSpPr>
          <p:nvPr>
            <p:ph type="title"/>
          </p:nvPr>
        </p:nvSpPr>
        <p:spPr>
          <a:xfrm>
            <a:off x="727075" y="442913"/>
            <a:ext cx="10515600" cy="1325562"/>
          </a:xfrm>
        </p:spPr>
        <p:txBody>
          <a:bodyPr rtlCol="0">
            <a:normAutofit fontScale="90000"/>
          </a:bodyPr>
          <a:lstStyle/>
          <a:p>
            <a:pPr fontAlgn="auto">
              <a:spcAft>
                <a:spcPts val="0"/>
              </a:spcAft>
              <a:defRPr/>
            </a:pPr>
            <a:r>
              <a:rPr lang="en-US" dirty="0"/>
              <a:t>15-Mar-2016: AlphaGo (Google DeepMind) Beats 18-time world champion </a:t>
            </a:r>
            <a:r>
              <a:rPr lang="en-US" dirty="0">
                <a:hlinkClick r:id="rId3" tooltip="Lee Sedol"/>
              </a:rPr>
              <a:t>Lee Sedol</a:t>
            </a:r>
            <a:r>
              <a:rPr lang="en-US" dirty="0"/>
              <a:t> in Go</a:t>
            </a:r>
          </a:p>
        </p:txBody>
      </p:sp>
      <p:pic>
        <p:nvPicPr>
          <p:cNvPr id="30723" name="Picture 2" descr="https://upload.wikimedia.org/wikipedia/commons/thumb/f/fc/Lee_Se-dol_2012.jpg/120px-Lee_Se-dol_2012.jpg">
            <a:extLst>
              <a:ext uri="{FF2B5EF4-FFF2-40B4-BE49-F238E27FC236}">
                <a16:creationId xmlns:a16="http://schemas.microsoft.com/office/drawing/2014/main" id="{AE5F6FEF-D959-4CA9-B32B-9D094E0D3A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175" y="2278063"/>
            <a:ext cx="114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5">
            <a:extLst>
              <a:ext uri="{FF2B5EF4-FFF2-40B4-BE49-F238E27FC236}">
                <a16:creationId xmlns:a16="http://schemas.microsoft.com/office/drawing/2014/main" id="{AD135726-3F65-4345-BC52-B4002CF73B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75" y="3771900"/>
            <a:ext cx="11466513"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4" descr="https://upload.wikimedia.org/wikipedia/commons/thumb/5/55/FHvAG5.jpg/220px-FHvAG5.jpg">
            <a:extLst>
              <a:ext uri="{FF2B5EF4-FFF2-40B4-BE49-F238E27FC236}">
                <a16:creationId xmlns:a16="http://schemas.microsoft.com/office/drawing/2014/main" id="{061DAF0D-10C7-4A88-8DBD-5294102DD5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42450" y="1500188"/>
            <a:ext cx="20955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6">
            <a:extLst>
              <a:ext uri="{FF2B5EF4-FFF2-40B4-BE49-F238E27FC236}">
                <a16:creationId xmlns:a16="http://schemas.microsoft.com/office/drawing/2014/main" id="{F920B59B-9421-4FD1-9355-E40120DA860D}"/>
              </a:ext>
            </a:extLst>
          </p:cNvPr>
          <p:cNvSpPr txBox="1">
            <a:spLocks noChangeArrowheads="1"/>
          </p:cNvSpPr>
          <p:nvPr/>
        </p:nvSpPr>
        <p:spPr bwMode="auto">
          <a:xfrm>
            <a:off x="1081088" y="5286375"/>
            <a:ext cx="9155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Source: Wikipedia 24-Oct-2017 </a:t>
            </a:r>
            <a:r>
              <a:rPr lang="en-US" altLang="en-US">
                <a:hlinkClick r:id="rId7"/>
              </a:rPr>
              <a:t>https://en.wikipedia.org/wiki/AlphaGo_versus_Lee_Sedol</a:t>
            </a:r>
            <a:r>
              <a:rPr lang="en-US" altLang="en-US"/>
              <a:t> </a:t>
            </a:r>
          </a:p>
        </p:txBody>
      </p:sp>
      <p:sp>
        <p:nvSpPr>
          <p:cNvPr id="30727" name="TextBox 8">
            <a:extLst>
              <a:ext uri="{FF2B5EF4-FFF2-40B4-BE49-F238E27FC236}">
                <a16:creationId xmlns:a16="http://schemas.microsoft.com/office/drawing/2014/main" id="{980702B5-CA27-4021-9724-44B6367D87B7}"/>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a:extLst>
              <a:ext uri="{FF2B5EF4-FFF2-40B4-BE49-F238E27FC236}">
                <a16:creationId xmlns:a16="http://schemas.microsoft.com/office/drawing/2014/main" id="{10079363-E124-45B7-92AC-A726A0A7C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542925"/>
            <a:ext cx="41148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6">
            <a:extLst>
              <a:ext uri="{FF2B5EF4-FFF2-40B4-BE49-F238E27FC236}">
                <a16:creationId xmlns:a16="http://schemas.microsoft.com/office/drawing/2014/main" id="{A4A36F25-FE26-4A03-B221-B12670BCC3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3" y="542925"/>
            <a:ext cx="41148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Box 7">
            <a:extLst>
              <a:ext uri="{FF2B5EF4-FFF2-40B4-BE49-F238E27FC236}">
                <a16:creationId xmlns:a16="http://schemas.microsoft.com/office/drawing/2014/main" id="{82FF4A07-8F55-4A7F-A543-3F980B7BD8F1}"/>
              </a:ext>
            </a:extLst>
          </p:cNvPr>
          <p:cNvSpPr txBox="1">
            <a:spLocks noChangeArrowheads="1"/>
          </p:cNvSpPr>
          <p:nvPr/>
        </p:nvSpPr>
        <p:spPr bwMode="auto">
          <a:xfrm>
            <a:off x="4859338" y="4997450"/>
            <a:ext cx="26828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800"/>
              <a:t>IEEE Spectrum</a:t>
            </a:r>
          </a:p>
          <a:p>
            <a:pPr eaLnBrk="1" hangingPunct="1"/>
            <a:r>
              <a:rPr lang="en-US" altLang="en-US" sz="2800"/>
              <a:t>September, 2017</a:t>
            </a:r>
          </a:p>
        </p:txBody>
      </p:sp>
      <p:sp>
        <p:nvSpPr>
          <p:cNvPr id="32773" name="TextBox 2">
            <a:extLst>
              <a:ext uri="{FF2B5EF4-FFF2-40B4-BE49-F238E27FC236}">
                <a16:creationId xmlns:a16="http://schemas.microsoft.com/office/drawing/2014/main" id="{1E17966E-EF19-407B-89F2-D0C56AC8C8CF}"/>
              </a:ext>
            </a:extLst>
          </p:cNvPr>
          <p:cNvSpPr txBox="1">
            <a:spLocks noChangeArrowheads="1"/>
          </p:cNvSpPr>
          <p:nvPr/>
        </p:nvSpPr>
        <p:spPr bwMode="auto">
          <a:xfrm>
            <a:off x="4926013" y="700088"/>
            <a:ext cx="238125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800"/>
              <a:t>Sep-2017: AI helmets interpret brain waves and enable even quadriplegics to race in cyborg Olympics</a:t>
            </a:r>
          </a:p>
        </p:txBody>
      </p:sp>
      <p:sp>
        <p:nvSpPr>
          <p:cNvPr id="32774" name="TextBox 8">
            <a:extLst>
              <a:ext uri="{FF2B5EF4-FFF2-40B4-BE49-F238E27FC236}">
                <a16:creationId xmlns:a16="http://schemas.microsoft.com/office/drawing/2014/main" id="{237AA771-12BF-420D-9B28-6CD6FA8209FD}"/>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26BAC-EC84-411D-A187-22FEB6B8EC87}"/>
              </a:ext>
            </a:extLst>
          </p:cNvPr>
          <p:cNvSpPr>
            <a:spLocks noGrp="1"/>
          </p:cNvSpPr>
          <p:nvPr>
            <p:ph type="title"/>
          </p:nvPr>
        </p:nvSpPr>
        <p:spPr>
          <a:xfrm>
            <a:off x="434975" y="365125"/>
            <a:ext cx="11485563" cy="1325563"/>
          </a:xfrm>
        </p:spPr>
        <p:txBody>
          <a:bodyPr rtlCol="0">
            <a:normAutofit fontScale="90000"/>
          </a:bodyPr>
          <a:lstStyle/>
          <a:p>
            <a:pPr fontAlgn="auto">
              <a:spcAft>
                <a:spcPts val="0"/>
              </a:spcAft>
              <a:defRPr/>
            </a:pPr>
            <a:r>
              <a:rPr lang="en-US" dirty="0"/>
              <a:t>11-Sep-2017: Machine Learning was used at Georgia Institute of Technology to recreate game </a:t>
            </a:r>
            <a:r>
              <a:rPr lang="en-US" b="1" dirty="0"/>
              <a:t>code</a:t>
            </a:r>
            <a:r>
              <a:rPr lang="en-US" dirty="0"/>
              <a:t> (old Atari video games) </a:t>
            </a:r>
            <a:r>
              <a:rPr lang="en-US" b="1" dirty="0"/>
              <a:t>by</a:t>
            </a:r>
            <a:r>
              <a:rPr lang="en-US" dirty="0"/>
              <a:t> </a:t>
            </a:r>
            <a:r>
              <a:rPr lang="en-US" b="1" dirty="0"/>
              <a:t>watching the game </a:t>
            </a:r>
            <a:r>
              <a:rPr lang="en-US" dirty="0"/>
              <a:t>being played.</a:t>
            </a:r>
          </a:p>
        </p:txBody>
      </p:sp>
      <p:sp>
        <p:nvSpPr>
          <p:cNvPr id="34819" name="Rectangle 1">
            <a:extLst>
              <a:ext uri="{FF2B5EF4-FFF2-40B4-BE49-F238E27FC236}">
                <a16:creationId xmlns:a16="http://schemas.microsoft.com/office/drawing/2014/main" id="{705515B9-200E-43A1-B064-B3B800E208BF}"/>
              </a:ext>
            </a:extLst>
          </p:cNvPr>
          <p:cNvSpPr>
            <a:spLocks noGrp="1" noChangeArrowheads="1"/>
          </p:cNvSpPr>
          <p:nvPr>
            <p:ph idx="1"/>
          </p:nvPr>
        </p:nvSpPr>
        <p:spPr>
          <a:xfrm>
            <a:off x="1025525" y="5557838"/>
            <a:ext cx="10420350" cy="5842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indent="0" eaLnBrk="0" hangingPunct="0">
              <a:lnSpc>
                <a:spcPct val="100000"/>
              </a:lnSpc>
              <a:spcBef>
                <a:spcPct val="0"/>
              </a:spcBef>
              <a:buFontTx/>
              <a:buNone/>
            </a:pPr>
            <a:r>
              <a:rPr lang="en-US" altLang="en-US" sz="2000">
                <a:latin typeface="Times New Roman" panose="02020603050405020304" pitchFamily="18" charset="0"/>
                <a:ea typeface="Calibri" panose="020F0502020204030204" pitchFamily="34" charset="0"/>
                <a:cs typeface="Times New Roman" panose="02020603050405020304" pitchFamily="18" charset="0"/>
                <a:hlinkClick r:id="rId3"/>
              </a:rPr>
              <a:t>https://m.techxplore.com/news/2017-09-artificial-intelligenceuses-minutes-videogame-footage.html</a:t>
            </a:r>
            <a:endParaRPr lang="en-US" altLang="en-US" sz="1100">
              <a:ea typeface="Calibri" panose="020F0502020204030204" pitchFamily="34" charset="0"/>
              <a:cs typeface="Times New Roman" panose="02020603050405020304" pitchFamily="18" charset="0"/>
            </a:endParaRPr>
          </a:p>
          <a:p>
            <a:pPr marL="0" indent="0" eaLnBrk="0" hangingPunct="0">
              <a:lnSpc>
                <a:spcPct val="100000"/>
              </a:lnSpc>
              <a:spcBef>
                <a:spcPct val="0"/>
              </a:spcBef>
              <a:buFontTx/>
              <a:buNone/>
            </a:pPr>
            <a:r>
              <a:rPr lang="en-US" altLang="en-US" sz="1200">
                <a:latin typeface="Times New Roman" panose="02020603050405020304" pitchFamily="18" charset="0"/>
                <a:ea typeface="Calibri" panose="020F0502020204030204" pitchFamily="34" charset="0"/>
                <a:cs typeface="Times New Roman" panose="02020603050405020304" pitchFamily="18" charset="0"/>
              </a:rPr>
              <a:t> </a:t>
            </a:r>
            <a:endParaRPr lang="en-US" altLang="en-US" sz="1800">
              <a:latin typeface="Arial" panose="020B0604020202020204" pitchFamily="34" charset="0"/>
            </a:endParaRPr>
          </a:p>
        </p:txBody>
      </p:sp>
      <p:sp>
        <p:nvSpPr>
          <p:cNvPr id="34820" name="Rectangle 4">
            <a:extLst>
              <a:ext uri="{FF2B5EF4-FFF2-40B4-BE49-F238E27FC236}">
                <a16:creationId xmlns:a16="http://schemas.microsoft.com/office/drawing/2014/main" id="{63BA807D-4C28-4B4A-BE24-5272B6F0951F}"/>
              </a:ext>
            </a:extLst>
          </p:cNvPr>
          <p:cNvSpPr>
            <a:spLocks noChangeArrowheads="1"/>
          </p:cNvSpPr>
          <p:nvPr/>
        </p:nvSpPr>
        <p:spPr bwMode="auto">
          <a:xfrm>
            <a:off x="838200" y="5665788"/>
            <a:ext cx="10515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imes New Roman" panose="02020603050405020304" pitchFamily="18" charset="0"/>
              <a:cs typeface="Calibri" panose="020F0502020204030204" pitchFamily="34" charset="0"/>
            </a:endParaRPr>
          </a:p>
        </p:txBody>
      </p:sp>
      <p:pic>
        <p:nvPicPr>
          <p:cNvPr id="34821" name="Picture 2" descr="Artificial intelligence uses less than two minutes of videogame footage to recreate game engine">
            <a:extLst>
              <a:ext uri="{FF2B5EF4-FFF2-40B4-BE49-F238E27FC236}">
                <a16:creationId xmlns:a16="http://schemas.microsoft.com/office/drawing/2014/main" id="{B30CCCA8-99A7-4093-8EC2-6089876BB9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1213" y="2090738"/>
            <a:ext cx="3838575"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Box 6">
            <a:extLst>
              <a:ext uri="{FF2B5EF4-FFF2-40B4-BE49-F238E27FC236}">
                <a16:creationId xmlns:a16="http://schemas.microsoft.com/office/drawing/2014/main" id="{7BE8D817-165C-4A2D-AFF5-EA30B8A090DE}"/>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225356A0-CDF5-456B-841D-9CB7CFFFFA1C}"/>
              </a:ext>
            </a:extLst>
          </p:cNvPr>
          <p:cNvSpPr>
            <a:spLocks noGrp="1" noChangeArrowheads="1"/>
          </p:cNvSpPr>
          <p:nvPr>
            <p:ph type="title"/>
          </p:nvPr>
        </p:nvSpPr>
        <p:spPr/>
        <p:txBody>
          <a:bodyPr/>
          <a:lstStyle/>
          <a:p>
            <a:r>
              <a:rPr lang="en-US" altLang="en-US"/>
              <a:t>18-Oct-2017: Google Deep Mind’s AlphaGo Zero Beats AlphaGo 100 games to zero </a:t>
            </a:r>
          </a:p>
        </p:txBody>
      </p:sp>
      <p:sp>
        <p:nvSpPr>
          <p:cNvPr id="36867" name="Content Placeholder 2">
            <a:extLst>
              <a:ext uri="{FF2B5EF4-FFF2-40B4-BE49-F238E27FC236}">
                <a16:creationId xmlns:a16="http://schemas.microsoft.com/office/drawing/2014/main" id="{2105BB65-B11A-4154-88EC-85A4B35B990C}"/>
              </a:ext>
            </a:extLst>
          </p:cNvPr>
          <p:cNvSpPr>
            <a:spLocks noGrp="1" noChangeArrowheads="1"/>
          </p:cNvSpPr>
          <p:nvPr>
            <p:ph idx="1"/>
          </p:nvPr>
        </p:nvSpPr>
        <p:spPr>
          <a:xfrm>
            <a:off x="838200" y="1825625"/>
            <a:ext cx="10872788" cy="4351338"/>
          </a:xfrm>
        </p:spPr>
        <p:txBody>
          <a:bodyPr/>
          <a:lstStyle/>
          <a:p>
            <a:pPr marL="0" indent="0">
              <a:buFont typeface="Arial" panose="020B0604020202020204" pitchFamily="34" charset="0"/>
              <a:buNone/>
            </a:pPr>
            <a:r>
              <a:rPr lang="en-US" altLang="en-US" sz="1800" u="sng">
                <a:hlinkClick r:id="rId3"/>
              </a:rPr>
              <a:t>https://urldefense.proofpoint.com/v2/url?u=http-3A__www.bbc.com_news_technology-2D41668701&amp;d=DwICAg&amp;c=5uPv0lijNz76uSeaN5P0Zw&amp;r=nkBVelrgsdY8RB9we12wjuanvgjtPHK9USWccjOv9NM&amp;m=f_U2WRfiIOtw80O0kElpti1V9SR09KBHyTbVAujaXQ&amp;s=mBZ7O9o9Szof_oRjuxxyPKvi8K5dK4BzzZx3Totkglo&amp;e=</a:t>
            </a:r>
            <a:br>
              <a:rPr lang="en-US" altLang="en-US"/>
            </a:br>
            <a:br>
              <a:rPr lang="en-US" altLang="en-US"/>
            </a:br>
            <a:endParaRPr lang="en-US" altLang="en-US"/>
          </a:p>
        </p:txBody>
      </p:sp>
      <p:sp>
        <p:nvSpPr>
          <p:cNvPr id="36868" name="TextBox 3">
            <a:extLst>
              <a:ext uri="{FF2B5EF4-FFF2-40B4-BE49-F238E27FC236}">
                <a16:creationId xmlns:a16="http://schemas.microsoft.com/office/drawing/2014/main" id="{85666457-19EE-496D-BD2E-698CFB5CC93E}"/>
              </a:ext>
            </a:extLst>
          </p:cNvPr>
          <p:cNvSpPr txBox="1">
            <a:spLocks noChangeArrowheads="1"/>
          </p:cNvSpPr>
          <p:nvPr/>
        </p:nvSpPr>
        <p:spPr bwMode="auto">
          <a:xfrm>
            <a:off x="749300" y="3027363"/>
            <a:ext cx="10961688"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a:t>The AlphaGo program, devised by the tech giant's AI division, has already beaten two of the world's best players. It had started by learning from thousands of games played by humans.</a:t>
            </a:r>
          </a:p>
          <a:p>
            <a:pPr eaLnBrk="1" hangingPunct="1"/>
            <a:endParaRPr lang="en-US" altLang="en-US" sz="2000"/>
          </a:p>
          <a:p>
            <a:pPr eaLnBrk="1" hangingPunct="1"/>
            <a:r>
              <a:rPr lang="en-US" altLang="en-US" sz="2000"/>
              <a:t>But the new AlphaGo Zero began </a:t>
            </a:r>
            <a:r>
              <a:rPr lang="en-US" altLang="en-US" sz="2000">
                <a:solidFill>
                  <a:srgbClr val="7030A0"/>
                </a:solidFill>
              </a:rPr>
              <a:t>with a blank Go board and no data apart from the rules</a:t>
            </a:r>
            <a:r>
              <a:rPr lang="en-US" altLang="en-US" sz="2000"/>
              <a:t>, and then played itself. Within 72 hours it was good enough to beat the original program by 100 games to zero.</a:t>
            </a:r>
          </a:p>
          <a:p>
            <a:pPr eaLnBrk="1" hangingPunct="1"/>
            <a:endParaRPr lang="en-US" altLang="en-US" sz="2000"/>
          </a:p>
        </p:txBody>
      </p:sp>
      <p:sp>
        <p:nvSpPr>
          <p:cNvPr id="5" name="TextBox 4">
            <a:extLst>
              <a:ext uri="{FF2B5EF4-FFF2-40B4-BE49-F238E27FC236}">
                <a16:creationId xmlns:a16="http://schemas.microsoft.com/office/drawing/2014/main" id="{08CA8D42-FB5F-4391-BCDC-589BC24BEED6}"/>
              </a:ext>
            </a:extLst>
          </p:cNvPr>
          <p:cNvSpPr txBox="1">
            <a:spLocks noChangeArrowheads="1"/>
          </p:cNvSpPr>
          <p:nvPr/>
        </p:nvSpPr>
        <p:spPr bwMode="auto">
          <a:xfrm rot="-759574">
            <a:off x="1749425" y="4833938"/>
            <a:ext cx="310515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6000">
                <a:solidFill>
                  <a:srgbClr val="FF0000"/>
                </a:solidFill>
              </a:rPr>
              <a:t>AI rocks!</a:t>
            </a:r>
            <a:endParaRPr lang="en-US" altLang="en-US">
              <a:solidFill>
                <a:srgbClr val="FF0000"/>
              </a:solidFill>
            </a:endParaRPr>
          </a:p>
        </p:txBody>
      </p:sp>
      <p:sp>
        <p:nvSpPr>
          <p:cNvPr id="36870" name="TextBox 5">
            <a:extLst>
              <a:ext uri="{FF2B5EF4-FFF2-40B4-BE49-F238E27FC236}">
                <a16:creationId xmlns:a16="http://schemas.microsoft.com/office/drawing/2014/main" id="{C28851B7-C296-4457-BBBD-763E572162D3}"/>
              </a:ext>
            </a:extLst>
          </p:cNvPr>
          <p:cNvSpPr txBox="1">
            <a:spLocks noChangeArrowheads="1"/>
          </p:cNvSpPr>
          <p:nvPr/>
        </p:nvSpPr>
        <p:spPr bwMode="auto">
          <a:xfrm rot="398072">
            <a:off x="5397500" y="5422900"/>
            <a:ext cx="6138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rgbClr val="FF0000"/>
                </a:solidFill>
              </a:rPr>
              <a:t>Machine Learning is amazing!</a:t>
            </a:r>
          </a:p>
        </p:txBody>
      </p:sp>
      <p:sp>
        <p:nvSpPr>
          <p:cNvPr id="36871" name="TextBox 7">
            <a:extLst>
              <a:ext uri="{FF2B5EF4-FFF2-40B4-BE49-F238E27FC236}">
                <a16:creationId xmlns:a16="http://schemas.microsoft.com/office/drawing/2014/main" id="{029A1B5C-AA06-45F5-A5A8-D9B7A50BC94A}"/>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9D5CD257-3511-4E82-96ED-CD0B3F17E0F0}"/>
              </a:ext>
            </a:extLst>
          </p:cNvPr>
          <p:cNvSpPr>
            <a:spLocks noGrp="1" noChangeArrowheads="1"/>
          </p:cNvSpPr>
          <p:nvPr>
            <p:ph type="title"/>
          </p:nvPr>
        </p:nvSpPr>
        <p:spPr/>
        <p:txBody>
          <a:bodyPr/>
          <a:lstStyle/>
          <a:p>
            <a:r>
              <a:rPr lang="en-US" altLang="en-US" sz="3600"/>
              <a:t>26-Oct-2017 </a:t>
            </a:r>
            <a:r>
              <a:rPr lang="en-US" altLang="en-US" sz="3600" b="1"/>
              <a:t>Sophia</a:t>
            </a:r>
            <a:r>
              <a:rPr lang="en-US" altLang="en-US" sz="3600"/>
              <a:t>, an intelligent humanoid robot, has been granted </a:t>
            </a:r>
            <a:r>
              <a:rPr lang="en-US" altLang="en-US" sz="3600" b="1"/>
              <a:t>citizenship</a:t>
            </a:r>
            <a:r>
              <a:rPr lang="en-US" altLang="en-US" sz="3600"/>
              <a:t> in Saudi Arabia. </a:t>
            </a:r>
          </a:p>
        </p:txBody>
      </p:sp>
      <p:sp>
        <p:nvSpPr>
          <p:cNvPr id="38915" name="Content Placeholder 2">
            <a:extLst>
              <a:ext uri="{FF2B5EF4-FFF2-40B4-BE49-F238E27FC236}">
                <a16:creationId xmlns:a16="http://schemas.microsoft.com/office/drawing/2014/main" id="{4778F271-6FA4-4140-BC19-13A8ACFD9E04}"/>
              </a:ext>
            </a:extLst>
          </p:cNvPr>
          <p:cNvSpPr>
            <a:spLocks noGrp="1" noChangeArrowheads="1"/>
          </p:cNvSpPr>
          <p:nvPr>
            <p:ph idx="1"/>
          </p:nvPr>
        </p:nvSpPr>
        <p:spPr>
          <a:xfrm>
            <a:off x="838200" y="1690688"/>
            <a:ext cx="8177213" cy="4486275"/>
          </a:xfrm>
        </p:spPr>
        <p:txBody>
          <a:bodyPr/>
          <a:lstStyle/>
          <a:p>
            <a:r>
              <a:rPr lang="en-US" altLang="en-US"/>
              <a:t>“I am very honored and proud for this unique distinction,” the robot said onstage. “This is historical to be the first robot in the world to be recognized with a citizenship.”</a:t>
            </a:r>
          </a:p>
          <a:p>
            <a:r>
              <a:rPr lang="en-US" altLang="en-US"/>
              <a:t>CNBC's Andrew Ross Sorkin interviews Sophia, a humanoid robot, about the future of artificial intelligence at a Future Investment Institute panel in Saudi Arabia. </a:t>
            </a:r>
            <a:r>
              <a:rPr lang="en-US" altLang="en-US" sz="1800"/>
              <a:t>Link to YouTube interview with Sophia:</a:t>
            </a:r>
            <a:r>
              <a:rPr lang="en-US" altLang="en-US" sz="2400"/>
              <a:t> 					</a:t>
            </a:r>
            <a:r>
              <a:rPr lang="en-US" altLang="en-US" sz="1800">
                <a:hlinkClick r:id="rId3"/>
              </a:rPr>
              <a:t>https://www.youtube.com/watch?v=S5t6K9iwcdw</a:t>
            </a:r>
            <a:endParaRPr lang="en-US" altLang="en-US" sz="2400"/>
          </a:p>
        </p:txBody>
      </p:sp>
      <p:sp>
        <p:nvSpPr>
          <p:cNvPr id="38916" name="TextBox 3">
            <a:extLst>
              <a:ext uri="{FF2B5EF4-FFF2-40B4-BE49-F238E27FC236}">
                <a16:creationId xmlns:a16="http://schemas.microsoft.com/office/drawing/2014/main" id="{6D6F7002-C673-47B0-80FE-6BCCF07C88C0}"/>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pic>
        <p:nvPicPr>
          <p:cNvPr id="38917" name="Picture 4">
            <a:extLst>
              <a:ext uri="{FF2B5EF4-FFF2-40B4-BE49-F238E27FC236}">
                <a16:creationId xmlns:a16="http://schemas.microsoft.com/office/drawing/2014/main" id="{5E55D1B3-0E91-41F6-BA83-B68122A29A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2238" y="1047750"/>
            <a:ext cx="2738437"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6">
            <a:extLst>
              <a:ext uri="{FF2B5EF4-FFF2-40B4-BE49-F238E27FC236}">
                <a16:creationId xmlns:a16="http://schemas.microsoft.com/office/drawing/2014/main" id="{A9E26EBB-C47C-400D-B697-814B79830A1F}"/>
              </a:ext>
            </a:extLst>
          </p:cNvPr>
          <p:cNvSpPr txBox="1">
            <a:spLocks noChangeArrowheads="1"/>
          </p:cNvSpPr>
          <p:nvPr/>
        </p:nvSpPr>
        <p:spPr bwMode="auto">
          <a:xfrm>
            <a:off x="630238" y="5262563"/>
            <a:ext cx="8186737"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800"/>
              <a:t>You may also enjoy her interview with Jimmy Fallon from 25-Apr-2017</a:t>
            </a:r>
            <a:r>
              <a:rPr lang="en-US" altLang="en-US"/>
              <a:t>: </a:t>
            </a:r>
            <a:r>
              <a:rPr lang="en-US" altLang="en-US">
                <a:hlinkClick r:id="rId5"/>
              </a:rPr>
              <a:t>https://www.youtube.com/watch?v=Bg_tJvCA8zw</a:t>
            </a:r>
            <a:r>
              <a:rPr lang="en-US" altLang="en-US"/>
              <a:t> </a:t>
            </a:r>
          </a:p>
          <a:p>
            <a:pPr eaLnBrk="1" hangingPunct="1"/>
            <a:endParaRPr lang="en-US" altLang="en-US"/>
          </a:p>
        </p:txBody>
      </p:sp>
      <p:pic>
        <p:nvPicPr>
          <p:cNvPr id="38919" name="Picture 7">
            <a:extLst>
              <a:ext uri="{FF2B5EF4-FFF2-40B4-BE49-F238E27FC236}">
                <a16:creationId xmlns:a16="http://schemas.microsoft.com/office/drawing/2014/main" id="{EB9828F0-6AEF-42DE-B821-442556EDCC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7000" y="3451225"/>
            <a:ext cx="2733675"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0" name="TextBox 8">
            <a:extLst>
              <a:ext uri="{FF2B5EF4-FFF2-40B4-BE49-F238E27FC236}">
                <a16:creationId xmlns:a16="http://schemas.microsoft.com/office/drawing/2014/main" id="{0176619E-A71F-430D-AE34-11F14A9ED13D}"/>
              </a:ext>
            </a:extLst>
          </p:cNvPr>
          <p:cNvSpPr txBox="1">
            <a:spLocks noChangeArrowheads="1"/>
          </p:cNvSpPr>
          <p:nvPr/>
        </p:nvSpPr>
        <p:spPr bwMode="auto">
          <a:xfrm>
            <a:off x="8616950" y="6238875"/>
            <a:ext cx="3330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Watch from 2:08 to 5:29 minutes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14416588-7654-4BD5-9073-459AFA0EEE86}"/>
              </a:ext>
            </a:extLst>
          </p:cNvPr>
          <p:cNvSpPr>
            <a:spLocks noGrp="1" noChangeArrowheads="1"/>
          </p:cNvSpPr>
          <p:nvPr>
            <p:ph type="title"/>
          </p:nvPr>
        </p:nvSpPr>
        <p:spPr/>
        <p:txBody>
          <a:bodyPr/>
          <a:lstStyle/>
          <a:p>
            <a:r>
              <a:rPr lang="en-US" altLang="en-US"/>
              <a:t>20-Nov-2017 Robot Passes Medical Exam</a:t>
            </a:r>
          </a:p>
        </p:txBody>
      </p:sp>
      <p:sp>
        <p:nvSpPr>
          <p:cNvPr id="3" name="Content Placeholder 2">
            <a:extLst>
              <a:ext uri="{FF2B5EF4-FFF2-40B4-BE49-F238E27FC236}">
                <a16:creationId xmlns:a16="http://schemas.microsoft.com/office/drawing/2014/main" id="{AD89DEF2-C195-4BF6-8875-B7ADB6E6E927}"/>
              </a:ext>
            </a:extLst>
          </p:cNvPr>
          <p:cNvSpPr>
            <a:spLocks noGrp="1"/>
          </p:cNvSpPr>
          <p:nvPr>
            <p:ph idx="1"/>
          </p:nvPr>
        </p:nvSpPr>
        <p:spPr/>
        <p:txBody>
          <a:bodyPr rtlCol="0">
            <a:normAutofit fontScale="70000" lnSpcReduction="20000"/>
          </a:bodyPr>
          <a:lstStyle/>
          <a:p>
            <a:pPr marL="0" indent="0" fontAlgn="auto">
              <a:spcAft>
                <a:spcPts val="0"/>
              </a:spcAft>
              <a:buFont typeface="Arial" panose="020B0604020202020204" pitchFamily="34" charset="0"/>
              <a:buNone/>
              <a:defRPr/>
            </a:pPr>
            <a:r>
              <a:rPr lang="en-US" dirty="0">
                <a:hlinkClick r:id="rId3"/>
              </a:rPr>
              <a:t>https://futurism.com/first-time-robot-passed-medical-licensing-exam/</a:t>
            </a:r>
            <a:r>
              <a:rPr lang="en-US" dirty="0"/>
              <a:t> </a:t>
            </a:r>
          </a:p>
          <a:p>
            <a:pPr marL="0" indent="0" fontAlgn="auto">
              <a:spcAft>
                <a:spcPts val="0"/>
              </a:spcAft>
              <a:buFont typeface="Arial" panose="020B0604020202020204" pitchFamily="34" charset="0"/>
              <a:buNone/>
              <a:defRPr/>
            </a:pPr>
            <a:endParaRPr lang="en-US" dirty="0"/>
          </a:p>
          <a:p>
            <a:pPr marL="0" indent="0" fontAlgn="auto">
              <a:spcAft>
                <a:spcPts val="0"/>
              </a:spcAft>
              <a:buFont typeface="Arial" panose="020B0604020202020204" pitchFamily="34" charset="0"/>
              <a:buNone/>
              <a:defRPr/>
            </a:pPr>
            <a:r>
              <a:rPr lang="en-US" dirty="0"/>
              <a:t>by Dom </a:t>
            </a:r>
            <a:r>
              <a:rPr lang="en-US" dirty="0" err="1"/>
              <a:t>Galeon</a:t>
            </a:r>
            <a:r>
              <a:rPr lang="en-US" dirty="0"/>
              <a:t>	November 20, 2017 Artificial Intelligence</a:t>
            </a:r>
          </a:p>
          <a:p>
            <a:pPr marL="0" indent="0" fontAlgn="auto">
              <a:spcAft>
                <a:spcPts val="0"/>
              </a:spcAft>
              <a:buFont typeface="Arial" panose="020B0604020202020204" pitchFamily="34" charset="0"/>
              <a:buNone/>
              <a:defRPr/>
            </a:pPr>
            <a:r>
              <a:rPr lang="en-US" dirty="0"/>
              <a:t>IN BRIEF</a:t>
            </a:r>
          </a:p>
          <a:p>
            <a:pPr marL="0" indent="0" fontAlgn="auto">
              <a:spcAft>
                <a:spcPts val="0"/>
              </a:spcAft>
              <a:buFont typeface="Arial" panose="020B0604020202020204" pitchFamily="34" charset="0"/>
              <a:buNone/>
              <a:defRPr/>
            </a:pPr>
            <a:r>
              <a:rPr lang="en-US" dirty="0"/>
              <a:t>Chinese AI-powered robot </a:t>
            </a:r>
            <a:r>
              <a:rPr lang="en-US" dirty="0" err="1"/>
              <a:t>Xiaoyi</a:t>
            </a:r>
            <a:r>
              <a:rPr lang="en-US" dirty="0"/>
              <a:t> took the country's medical licensing examinations and passed, according to local reports. </a:t>
            </a:r>
            <a:r>
              <a:rPr lang="en-US" dirty="0" err="1"/>
              <a:t>Xiaoyi</a:t>
            </a:r>
            <a:r>
              <a:rPr lang="en-US" dirty="0"/>
              <a:t> is just one example of how much China is keen on using AI to make a number of industries more efficient.</a:t>
            </a:r>
          </a:p>
          <a:p>
            <a:pPr marL="0" indent="0" fontAlgn="auto">
              <a:spcAft>
                <a:spcPts val="0"/>
              </a:spcAft>
              <a:buFont typeface="Arial" panose="020B0604020202020204" pitchFamily="34" charset="0"/>
              <a:buNone/>
              <a:defRPr/>
            </a:pPr>
            <a:r>
              <a:rPr lang="en-US" dirty="0"/>
              <a:t>A ROBOT MEDICAL PROFESSIONAL</a:t>
            </a:r>
          </a:p>
          <a:p>
            <a:pPr marL="0" indent="0" fontAlgn="auto">
              <a:spcAft>
                <a:spcPts val="0"/>
              </a:spcAft>
              <a:buFont typeface="Arial" panose="020B0604020202020204" pitchFamily="34" charset="0"/>
              <a:buNone/>
              <a:defRPr/>
            </a:pPr>
            <a:r>
              <a:rPr lang="en-US" dirty="0"/>
              <a:t>Experts generally agree that, before we might consider artificial intelligence (AI) to be truly intelligent —that is, on a level on par with human cognition— AI agents have to pass a number of tests. And while this is still a work in progress, AIs have been busy passing other kinds of tests.</a:t>
            </a:r>
          </a:p>
          <a:p>
            <a:pPr marL="0" indent="0" fontAlgn="auto">
              <a:spcAft>
                <a:spcPts val="0"/>
              </a:spcAft>
              <a:buFont typeface="Arial" panose="020B0604020202020204" pitchFamily="34" charset="0"/>
              <a:buNone/>
              <a:defRPr/>
            </a:pPr>
            <a:endParaRPr lang="en-US" dirty="0"/>
          </a:p>
          <a:p>
            <a:pPr marL="0" indent="0" fontAlgn="auto">
              <a:spcAft>
                <a:spcPts val="0"/>
              </a:spcAft>
              <a:buFont typeface="Arial" panose="020B0604020202020204" pitchFamily="34" charset="0"/>
              <a:buNone/>
              <a:defRPr/>
            </a:pPr>
            <a:r>
              <a:rPr lang="en-US" dirty="0" err="1"/>
              <a:t>Xiaoyi</a:t>
            </a:r>
            <a:r>
              <a:rPr lang="en-US" dirty="0"/>
              <a:t>, an AI-powered robot in China, for example, has recently taken the national medical licensing examination and passed, making it the first robot to have done so. Not only did the robot pass the exam, it actually got a score of 456 points, which is 96 points above the required marks.</a:t>
            </a:r>
          </a:p>
        </p:txBody>
      </p:sp>
      <p:sp>
        <p:nvSpPr>
          <p:cNvPr id="40964" name="TextBox 5">
            <a:extLst>
              <a:ext uri="{FF2B5EF4-FFF2-40B4-BE49-F238E27FC236}">
                <a16:creationId xmlns:a16="http://schemas.microsoft.com/office/drawing/2014/main" id="{6A629061-B46A-4502-8C7C-6DDAFAA3D938}"/>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522463D4-9726-4CE3-BD76-84200152F529}"/>
              </a:ext>
            </a:extLst>
          </p:cNvPr>
          <p:cNvSpPr>
            <a:spLocks noGrp="1" noChangeArrowheads="1"/>
          </p:cNvSpPr>
          <p:nvPr>
            <p:ph type="title"/>
          </p:nvPr>
        </p:nvSpPr>
        <p:spPr/>
        <p:txBody>
          <a:bodyPr/>
          <a:lstStyle/>
          <a:p>
            <a:r>
              <a:rPr lang="en-US" altLang="en-US"/>
              <a:t>7-Dec-2017 In Just 4 Hours, Google’s AI Mastered All The Chess Knowledge in History</a:t>
            </a:r>
          </a:p>
        </p:txBody>
      </p:sp>
      <p:sp>
        <p:nvSpPr>
          <p:cNvPr id="3" name="Content Placeholder 2">
            <a:extLst>
              <a:ext uri="{FF2B5EF4-FFF2-40B4-BE49-F238E27FC236}">
                <a16:creationId xmlns:a16="http://schemas.microsoft.com/office/drawing/2014/main" id="{997485B1-67F4-4B97-804A-81F4577CFD71}"/>
              </a:ext>
            </a:extLst>
          </p:cNvPr>
          <p:cNvSpPr>
            <a:spLocks noGrp="1"/>
          </p:cNvSpPr>
          <p:nvPr>
            <p:ph idx="1"/>
          </p:nvPr>
        </p:nvSpPr>
        <p:spPr>
          <a:xfrm>
            <a:off x="838200" y="1825625"/>
            <a:ext cx="10515600" cy="3709988"/>
          </a:xfrm>
        </p:spPr>
        <p:txBody>
          <a:bodyPr rtlCol="0">
            <a:normAutofit/>
          </a:bodyPr>
          <a:lstStyle/>
          <a:p>
            <a:pPr fontAlgn="auto">
              <a:spcAft>
                <a:spcPts val="0"/>
              </a:spcAft>
              <a:defRPr/>
            </a:pPr>
            <a:r>
              <a:rPr lang="en-US" dirty="0"/>
              <a:t>“After being programmed with only the rules of chess (no strategies), in just four hours AlphaZero had mastered the game to the extent it was able to best the </a:t>
            </a:r>
            <a:r>
              <a:rPr lang="en-US" dirty="0">
                <a:hlinkClick r:id="rId3"/>
              </a:rPr>
              <a:t>highest-rated</a:t>
            </a:r>
            <a:r>
              <a:rPr lang="en-US" dirty="0"/>
              <a:t> chess-playing program </a:t>
            </a:r>
            <a:r>
              <a:rPr lang="en-US" dirty="0">
                <a:hlinkClick r:id="rId4"/>
              </a:rPr>
              <a:t>Stockfish</a:t>
            </a:r>
            <a:r>
              <a:rPr lang="en-US" dirty="0"/>
              <a:t>.”</a:t>
            </a:r>
          </a:p>
          <a:p>
            <a:pPr fontAlgn="auto">
              <a:spcAft>
                <a:spcPts val="0"/>
              </a:spcAft>
              <a:defRPr/>
            </a:pPr>
            <a:r>
              <a:rPr lang="en-US" dirty="0"/>
              <a:t>“In a series of 100 games against Stockfish, AlphaZero won 25 games while playing as white (with first mover advantage), and picked up three games playing as black. The rest of the contests were draws, with Stockfish recording no wins and AlphaZero no losses.”</a:t>
            </a:r>
            <a:r>
              <a:rPr lang="en-US" sz="2400" dirty="0"/>
              <a:t> </a:t>
            </a:r>
          </a:p>
          <a:p>
            <a:pPr fontAlgn="auto">
              <a:spcAft>
                <a:spcPts val="0"/>
              </a:spcAft>
              <a:defRPr/>
            </a:pPr>
            <a:r>
              <a:rPr lang="en-US" sz="2000" dirty="0">
                <a:hlinkClick r:id="rId5"/>
              </a:rPr>
              <a:t>Source: https://futurism.com/4-hours-googles-ai-mastered-chess-knowledge-history/</a:t>
            </a:r>
            <a:endParaRPr lang="en-US" sz="2000" dirty="0"/>
          </a:p>
          <a:p>
            <a:pPr marL="0" indent="0" fontAlgn="auto">
              <a:spcAft>
                <a:spcPts val="0"/>
              </a:spcAft>
              <a:buFont typeface="Arial" panose="020B0604020202020204" pitchFamily="34" charset="0"/>
              <a:buNone/>
              <a:defRPr/>
            </a:pPr>
            <a:endParaRPr lang="en-US" sz="2400" dirty="0"/>
          </a:p>
        </p:txBody>
      </p:sp>
      <p:sp>
        <p:nvSpPr>
          <p:cNvPr id="43012" name="TextBox 3">
            <a:extLst>
              <a:ext uri="{FF2B5EF4-FFF2-40B4-BE49-F238E27FC236}">
                <a16:creationId xmlns:a16="http://schemas.microsoft.com/office/drawing/2014/main" id="{01760FB4-CC71-4FAB-B02E-ACA973EC3D6A}"/>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23CA-A154-43AC-A019-0500C75EFEC7}"/>
              </a:ext>
            </a:extLst>
          </p:cNvPr>
          <p:cNvSpPr>
            <a:spLocks noGrp="1"/>
          </p:cNvSpPr>
          <p:nvPr>
            <p:ph type="ctrTitle"/>
          </p:nvPr>
        </p:nvSpPr>
        <p:spPr>
          <a:xfrm>
            <a:off x="533400" y="317500"/>
            <a:ext cx="11158538" cy="1630363"/>
          </a:xfrm>
        </p:spPr>
        <p:txBody>
          <a:bodyPr rtlCol="0">
            <a:normAutofit fontScale="90000"/>
          </a:bodyPr>
          <a:lstStyle/>
          <a:p>
            <a:pPr fontAlgn="auto">
              <a:spcAft>
                <a:spcPts val="0"/>
              </a:spcAft>
              <a:defRPr/>
            </a:pPr>
            <a:r>
              <a:rPr lang="en-US" dirty="0"/>
              <a:t>18-Jun-2018 IBM computer debates humans and wins on one of two topics</a:t>
            </a:r>
          </a:p>
        </p:txBody>
      </p:sp>
      <p:sp>
        <p:nvSpPr>
          <p:cNvPr id="3" name="Subtitle 2">
            <a:extLst>
              <a:ext uri="{FF2B5EF4-FFF2-40B4-BE49-F238E27FC236}">
                <a16:creationId xmlns:a16="http://schemas.microsoft.com/office/drawing/2014/main" id="{33A994CA-B2D7-46A5-962E-460099E69D89}"/>
              </a:ext>
            </a:extLst>
          </p:cNvPr>
          <p:cNvSpPr>
            <a:spLocks noGrp="1"/>
          </p:cNvSpPr>
          <p:nvPr>
            <p:ph type="subTitle" idx="1"/>
          </p:nvPr>
        </p:nvSpPr>
        <p:spPr>
          <a:xfrm>
            <a:off x="1273175" y="2111375"/>
            <a:ext cx="6445250" cy="1655763"/>
          </a:xfrm>
        </p:spPr>
        <p:txBody>
          <a:bodyPr rtlCol="0">
            <a:normAutofit fontScale="77500" lnSpcReduction="20000"/>
          </a:bodyPr>
          <a:lstStyle/>
          <a:p>
            <a:pPr fontAlgn="auto">
              <a:spcAft>
                <a:spcPts val="0"/>
              </a:spcAft>
              <a:defRPr/>
            </a:pPr>
            <a:r>
              <a:rPr lang="en-US" dirty="0"/>
              <a:t>I just watched an IBM computer debate a human. Two debates; the computer won one of them. Of course it was the debate on the use of telemedicine. The human was making the case for our species and human doctors. The computer made the case for the technology. – Laura Sydell (NPR)</a:t>
            </a:r>
          </a:p>
          <a:p>
            <a:pPr fontAlgn="auto">
              <a:spcAft>
                <a:spcPts val="0"/>
              </a:spcAft>
              <a:defRPr/>
            </a:pPr>
            <a:r>
              <a:rPr lang="en-US" dirty="0"/>
              <a:t>7:06 PM - 18 Jun 2018 from </a:t>
            </a:r>
            <a:r>
              <a:rPr lang="en-US" dirty="0">
                <a:hlinkClick r:id="rId3"/>
              </a:rPr>
              <a:t>San Francisco, CA</a:t>
            </a:r>
            <a:endParaRPr lang="en-US" dirty="0"/>
          </a:p>
          <a:p>
            <a:pPr fontAlgn="auto">
              <a:spcAft>
                <a:spcPts val="0"/>
              </a:spcAft>
              <a:defRPr/>
            </a:pPr>
            <a:endParaRPr lang="en-US" dirty="0"/>
          </a:p>
        </p:txBody>
      </p:sp>
      <p:sp>
        <p:nvSpPr>
          <p:cNvPr id="45060" name="TextBox 3">
            <a:extLst>
              <a:ext uri="{FF2B5EF4-FFF2-40B4-BE49-F238E27FC236}">
                <a16:creationId xmlns:a16="http://schemas.microsoft.com/office/drawing/2014/main" id="{4F361C45-68C1-46C1-AB12-2E296C2FCDAE}"/>
              </a:ext>
            </a:extLst>
          </p:cNvPr>
          <p:cNvSpPr txBox="1">
            <a:spLocks noChangeArrowheads="1"/>
          </p:cNvSpPr>
          <p:nvPr/>
        </p:nvSpPr>
        <p:spPr bwMode="auto">
          <a:xfrm>
            <a:off x="282575" y="4083050"/>
            <a:ext cx="673576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 There was kind of a funny moment where the human debaters said that they didn't think that telemedicine was good - this is when doctors treat people from a distance - because you didn't have the physical hand of the doctor or the nurse, and the computer responded with some humor. “It said, I am a true believer in the power of technology, as I should be.” - Project Debater, by IBM</a:t>
            </a:r>
          </a:p>
          <a:p>
            <a:pPr eaLnBrk="1" hangingPunct="1"/>
            <a:endParaRPr lang="en-US" altLang="en-US"/>
          </a:p>
        </p:txBody>
      </p:sp>
      <p:pic>
        <p:nvPicPr>
          <p:cNvPr id="45061" name="Picture 6">
            <a:extLst>
              <a:ext uri="{FF2B5EF4-FFF2-40B4-BE49-F238E27FC236}">
                <a16:creationId xmlns:a16="http://schemas.microsoft.com/office/drawing/2014/main" id="{94F6B23B-F5D6-49D7-9725-94161E8C7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1947863"/>
            <a:ext cx="384333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TextBox 7">
            <a:extLst>
              <a:ext uri="{FF2B5EF4-FFF2-40B4-BE49-F238E27FC236}">
                <a16:creationId xmlns:a16="http://schemas.microsoft.com/office/drawing/2014/main" id="{645BA61A-20AD-4371-AF15-71B7B455302F}"/>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749146DD-7837-4434-96DD-7C6457BBF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0" y="581025"/>
            <a:ext cx="6635750" cy="601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2">
            <a:extLst>
              <a:ext uri="{FF2B5EF4-FFF2-40B4-BE49-F238E27FC236}">
                <a16:creationId xmlns:a16="http://schemas.microsoft.com/office/drawing/2014/main" id="{8A0CA826-441C-48A3-ADCE-008F7D93FF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2663" y="307975"/>
            <a:ext cx="2516187"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Rectangle 3">
            <a:extLst>
              <a:ext uri="{FF2B5EF4-FFF2-40B4-BE49-F238E27FC236}">
                <a16:creationId xmlns:a16="http://schemas.microsoft.com/office/drawing/2014/main" id="{6F32B49F-4BEF-4C52-8332-10C17D556C39}"/>
              </a:ext>
            </a:extLst>
          </p:cNvPr>
          <p:cNvSpPr>
            <a:spLocks noChangeArrowheads="1"/>
          </p:cNvSpPr>
          <p:nvPr/>
        </p:nvSpPr>
        <p:spPr bwMode="auto">
          <a:xfrm>
            <a:off x="7727950" y="3152775"/>
            <a:ext cx="36750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hlinkClick r:id="rId5"/>
              </a:rPr>
              <a:t>http://www.theactuarymagazine.org/seeking-real-data</a:t>
            </a:r>
            <a:r>
              <a:rPr lang="en-US" altLang="en-US" sz="1200"/>
              <a:t> </a:t>
            </a:r>
          </a:p>
        </p:txBody>
      </p:sp>
      <p:pic>
        <p:nvPicPr>
          <p:cNvPr id="10245" name="Picture 4">
            <a:extLst>
              <a:ext uri="{FF2B5EF4-FFF2-40B4-BE49-F238E27FC236}">
                <a16:creationId xmlns:a16="http://schemas.microsoft.com/office/drawing/2014/main" id="{5D65D6A5-AB55-42C5-83E5-79FE33010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61550" y="3508375"/>
            <a:ext cx="1927225"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5">
            <a:extLst>
              <a:ext uri="{FF2B5EF4-FFF2-40B4-BE49-F238E27FC236}">
                <a16:creationId xmlns:a16="http://schemas.microsoft.com/office/drawing/2014/main" id="{5F213A7E-D034-4244-A53F-C888B63452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9188" y="4519613"/>
            <a:ext cx="2270125"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6">
            <a:extLst>
              <a:ext uri="{FF2B5EF4-FFF2-40B4-BE49-F238E27FC236}">
                <a16:creationId xmlns:a16="http://schemas.microsoft.com/office/drawing/2014/main" id="{33C68E95-242D-4928-BED6-908ECC41DE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4738" y="581025"/>
            <a:ext cx="181292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8" name="TextBox 7">
            <a:extLst>
              <a:ext uri="{FF2B5EF4-FFF2-40B4-BE49-F238E27FC236}">
                <a16:creationId xmlns:a16="http://schemas.microsoft.com/office/drawing/2014/main" id="{9B5642C1-65FC-49DE-A875-BE8FDF117F2C}"/>
              </a:ext>
            </a:extLst>
          </p:cNvPr>
          <p:cNvSpPr txBox="1">
            <a:spLocks noChangeArrowheads="1"/>
          </p:cNvSpPr>
          <p:nvPr/>
        </p:nvSpPr>
        <p:spPr bwMode="auto">
          <a:xfrm>
            <a:off x="9974263" y="2433638"/>
            <a:ext cx="18145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Business casual in Beijing?</a:t>
            </a:r>
          </a:p>
        </p:txBody>
      </p:sp>
      <p:sp>
        <p:nvSpPr>
          <p:cNvPr id="10249" name="TextBox 8">
            <a:extLst>
              <a:ext uri="{FF2B5EF4-FFF2-40B4-BE49-F238E27FC236}">
                <a16:creationId xmlns:a16="http://schemas.microsoft.com/office/drawing/2014/main" id="{1E20E378-5EF7-4B7B-AC14-BD478B5D65AB}"/>
              </a:ext>
            </a:extLst>
          </p:cNvPr>
          <p:cNvSpPr txBox="1">
            <a:spLocks noChangeArrowheads="1"/>
          </p:cNvSpPr>
          <p:nvPr/>
        </p:nvSpPr>
        <p:spPr bwMode="auto">
          <a:xfrm>
            <a:off x="10063163" y="5507038"/>
            <a:ext cx="1927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A mob of fans</a:t>
            </a:r>
          </a:p>
        </p:txBody>
      </p:sp>
      <p:sp>
        <p:nvSpPr>
          <p:cNvPr id="10250" name="TextBox 9">
            <a:extLst>
              <a:ext uri="{FF2B5EF4-FFF2-40B4-BE49-F238E27FC236}">
                <a16:creationId xmlns:a16="http://schemas.microsoft.com/office/drawing/2014/main" id="{E6EA56F1-9A76-435D-9AB6-4FE8274693B8}"/>
              </a:ext>
            </a:extLst>
          </p:cNvPr>
          <p:cNvSpPr txBox="1">
            <a:spLocks noChangeArrowheads="1"/>
          </p:cNvSpPr>
          <p:nvPr/>
        </p:nvSpPr>
        <p:spPr bwMode="auto">
          <a:xfrm>
            <a:off x="7469188" y="4037013"/>
            <a:ext cx="19272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Another brick in the wall?</a:t>
            </a:r>
          </a:p>
        </p:txBody>
      </p:sp>
      <p:sp>
        <p:nvSpPr>
          <p:cNvPr id="10251" name="TextBox 10">
            <a:extLst>
              <a:ext uri="{FF2B5EF4-FFF2-40B4-BE49-F238E27FC236}">
                <a16:creationId xmlns:a16="http://schemas.microsoft.com/office/drawing/2014/main" id="{CBDA4844-872C-4EBD-9A28-AED9492BB44A}"/>
              </a:ext>
            </a:extLst>
          </p:cNvPr>
          <p:cNvSpPr txBox="1">
            <a:spLocks noChangeArrowheads="1"/>
          </p:cNvSpPr>
          <p:nvPr/>
        </p:nvSpPr>
        <p:spPr bwMode="auto">
          <a:xfrm>
            <a:off x="3168650" y="123825"/>
            <a:ext cx="1562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Introductions</a:t>
            </a:r>
          </a:p>
        </p:txBody>
      </p:sp>
      <p:sp>
        <p:nvSpPr>
          <p:cNvPr id="10252" name="TextBox 11">
            <a:extLst>
              <a:ext uri="{FF2B5EF4-FFF2-40B4-BE49-F238E27FC236}">
                <a16:creationId xmlns:a16="http://schemas.microsoft.com/office/drawing/2014/main" id="{7FB303BF-7680-4ABF-8BE9-384F0241F902}"/>
              </a:ext>
            </a:extLst>
          </p:cNvPr>
          <p:cNvSpPr txBox="1">
            <a:spLocks noChangeArrowheads="1"/>
          </p:cNvSpPr>
          <p:nvPr/>
        </p:nvSpPr>
        <p:spPr bwMode="auto">
          <a:xfrm rot="-1840927">
            <a:off x="42863" y="3427413"/>
            <a:ext cx="70167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000">
                <a:solidFill>
                  <a:srgbClr val="FF0000"/>
                </a:solidFill>
              </a:rPr>
              <a:t>RETIRED … and loving teaching AI and ML at Maryville University</a:t>
            </a:r>
            <a:endParaRPr lang="en-US" altLang="en-US" sz="2800"/>
          </a:p>
        </p:txBody>
      </p:sp>
      <p:sp>
        <p:nvSpPr>
          <p:cNvPr id="13" name="TextBox 12">
            <a:extLst>
              <a:ext uri="{FF2B5EF4-FFF2-40B4-BE49-F238E27FC236}">
                <a16:creationId xmlns:a16="http://schemas.microsoft.com/office/drawing/2014/main" id="{014CB00F-DC6A-4383-8FCE-4F5BF57725AE}"/>
              </a:ext>
            </a:extLst>
          </p:cNvPr>
          <p:cNvSpPr txBox="1"/>
          <p:nvPr/>
        </p:nvSpPr>
        <p:spPr>
          <a:xfrm rot="19768776">
            <a:off x="180975" y="1335088"/>
            <a:ext cx="5526088" cy="1447800"/>
          </a:xfrm>
          <a:prstGeom prst="rect">
            <a:avLst/>
          </a:prstGeom>
          <a:noFill/>
        </p:spPr>
        <p:txBody>
          <a:bodyPr>
            <a:spAutoFit/>
          </a:bodyPr>
          <a:lstStyle/>
          <a:p>
            <a:pPr eaLnBrk="1" fontAlgn="auto" hangingPunct="1">
              <a:spcBef>
                <a:spcPts val="0"/>
              </a:spcBef>
              <a:spcAft>
                <a:spcPts val="0"/>
              </a:spcAft>
              <a:defRPr/>
            </a:pPr>
            <a:r>
              <a:rPr lang="en-US" sz="4400" dirty="0">
                <a:solidFill>
                  <a:schemeClr val="accent4">
                    <a:lumMod val="75000"/>
                  </a:schemeClr>
                </a:solidFill>
                <a:latin typeface="+mn-lt"/>
              </a:rPr>
              <a:t>Why listen to an OLD guy about NEW stuff?</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9D5D2333-ED3D-4CEA-95E1-A827D2EA5283}"/>
              </a:ext>
            </a:extLst>
          </p:cNvPr>
          <p:cNvSpPr>
            <a:spLocks noGrp="1" noChangeArrowheads="1"/>
          </p:cNvSpPr>
          <p:nvPr>
            <p:ph type="title"/>
          </p:nvPr>
        </p:nvSpPr>
        <p:spPr/>
        <p:txBody>
          <a:bodyPr/>
          <a:lstStyle/>
          <a:p>
            <a:r>
              <a:rPr lang="en-US" altLang="en-US" b="1"/>
              <a:t>17-Jul-2018 The Pentagon Wants to Bring Mind-Controlled Tech To Troops</a:t>
            </a:r>
            <a:endParaRPr lang="en-US" altLang="en-US"/>
          </a:p>
        </p:txBody>
      </p:sp>
      <p:sp>
        <p:nvSpPr>
          <p:cNvPr id="47107" name="Content Placeholder 2">
            <a:extLst>
              <a:ext uri="{FF2B5EF4-FFF2-40B4-BE49-F238E27FC236}">
                <a16:creationId xmlns:a16="http://schemas.microsoft.com/office/drawing/2014/main" id="{29792AE7-F6A1-433E-9F17-645DC4E2D07E}"/>
              </a:ext>
            </a:extLst>
          </p:cNvPr>
          <p:cNvSpPr>
            <a:spLocks noGrp="1" noChangeArrowheads="1"/>
          </p:cNvSpPr>
          <p:nvPr>
            <p:ph idx="1"/>
          </p:nvPr>
        </p:nvSpPr>
        <p:spPr>
          <a:xfrm>
            <a:off x="795338" y="1820863"/>
            <a:ext cx="10558462" cy="904875"/>
          </a:xfrm>
        </p:spPr>
        <p:txBody>
          <a:bodyPr/>
          <a:lstStyle/>
          <a:p>
            <a:pPr marL="0" indent="0">
              <a:buFont typeface="Arial" panose="020B0604020202020204" pitchFamily="34" charset="0"/>
              <a:buNone/>
            </a:pPr>
            <a:r>
              <a:rPr lang="en-US" altLang="en-US" sz="2400">
                <a:hlinkClick r:id="rId3"/>
              </a:rPr>
              <a:t>https://www.nextgov.com/emerging-tech/2018/07/pentagon-wants-bring-mind-controlled-tech-troops/149776/</a:t>
            </a:r>
            <a:r>
              <a:rPr lang="en-US" altLang="en-US" sz="2400"/>
              <a:t> </a:t>
            </a:r>
          </a:p>
          <a:p>
            <a:pPr marL="0" indent="0">
              <a:buFont typeface="Arial" panose="020B0604020202020204" pitchFamily="34" charset="0"/>
              <a:buNone/>
            </a:pPr>
            <a:endParaRPr lang="en-US" altLang="en-US"/>
          </a:p>
        </p:txBody>
      </p:sp>
      <p:pic>
        <p:nvPicPr>
          <p:cNvPr id="47108" name="Picture 2" descr="https://cdn.nextgov.com/media/img/upload/2018/07/16/071618brainNG_ES9v426/860x394.jpg">
            <a:extLst>
              <a:ext uri="{FF2B5EF4-FFF2-40B4-BE49-F238E27FC236}">
                <a16:creationId xmlns:a16="http://schemas.microsoft.com/office/drawing/2014/main" id="{61B78138-1FE9-4F93-9B7F-CDCCB3269B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6050" y="2328863"/>
            <a:ext cx="4446588"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Box 3">
            <a:extLst>
              <a:ext uri="{FF2B5EF4-FFF2-40B4-BE49-F238E27FC236}">
                <a16:creationId xmlns:a16="http://schemas.microsoft.com/office/drawing/2014/main" id="{08AFC620-0181-47C6-BB5A-6BD4DD58AEF0}"/>
              </a:ext>
            </a:extLst>
          </p:cNvPr>
          <p:cNvSpPr txBox="1">
            <a:spLocks noChangeArrowheads="1"/>
          </p:cNvSpPr>
          <p:nvPr/>
        </p:nvSpPr>
        <p:spPr bwMode="auto">
          <a:xfrm>
            <a:off x="838200" y="2725738"/>
            <a:ext cx="53990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b="1"/>
              <a:t>JULY 17, 2018</a:t>
            </a:r>
          </a:p>
          <a:p>
            <a:pPr eaLnBrk="1" hangingPunct="1"/>
            <a:r>
              <a:rPr lang="en-US" altLang="en-US"/>
              <a:t>The Defense Department’s research arm is working on a project that connects human operators’ brains to the systems they’re controlling—and vice versa.</a:t>
            </a:r>
          </a:p>
        </p:txBody>
      </p:sp>
      <p:sp>
        <p:nvSpPr>
          <p:cNvPr id="47110" name="TextBox 4">
            <a:extLst>
              <a:ext uri="{FF2B5EF4-FFF2-40B4-BE49-F238E27FC236}">
                <a16:creationId xmlns:a16="http://schemas.microsoft.com/office/drawing/2014/main" id="{1845A2A8-CEE2-49CC-AF61-AA902FD4D93E}"/>
              </a:ext>
            </a:extLst>
          </p:cNvPr>
          <p:cNvSpPr txBox="1">
            <a:spLocks noChangeArrowheads="1"/>
          </p:cNvSpPr>
          <p:nvPr/>
        </p:nvSpPr>
        <p:spPr bwMode="auto">
          <a:xfrm>
            <a:off x="723900" y="4529138"/>
            <a:ext cx="1030922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The idea of humans controlling machines with their minds has spun off sci-fi blockbusters like “Pacific Rim” and entire subgenres of foreign film, but while today skyscraper-sized fighting robots exist only on the big screen, the Pentagon is building technology that could one day make them a reality.</a:t>
            </a:r>
          </a:p>
          <a:p>
            <a:pPr eaLnBrk="1" hangingPunct="1"/>
            <a:r>
              <a:rPr lang="en-US" altLang="en-US"/>
              <a:t>Today, the Defense Advanced Research Projects Agency is selecting teams to develop a “neural interface” that would both allow troops to connect to military systems using their brainwaves and let those systems transmit back information directly to users’ brains.</a:t>
            </a:r>
          </a:p>
        </p:txBody>
      </p:sp>
      <p:sp>
        <p:nvSpPr>
          <p:cNvPr id="47111" name="TextBox 6">
            <a:extLst>
              <a:ext uri="{FF2B5EF4-FFF2-40B4-BE49-F238E27FC236}">
                <a16:creationId xmlns:a16="http://schemas.microsoft.com/office/drawing/2014/main" id="{D73D1AE3-B141-4C2B-B712-8B3B26EAF591}"/>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FA18D51-894C-4D5B-8CF4-81D82BA3CF76}"/>
              </a:ext>
            </a:extLst>
          </p:cNvPr>
          <p:cNvSpPr/>
          <p:nvPr/>
        </p:nvSpPr>
        <p:spPr>
          <a:xfrm flipV="1">
            <a:off x="8159750" y="3836988"/>
            <a:ext cx="3675063" cy="1317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49155" name="Picture 1">
            <a:extLst>
              <a:ext uri="{FF2B5EF4-FFF2-40B4-BE49-F238E27FC236}">
                <a16:creationId xmlns:a16="http://schemas.microsoft.com/office/drawing/2014/main" id="{1DA34E42-9F1A-41B3-9109-798DCCC68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2158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Box 2">
            <a:extLst>
              <a:ext uri="{FF2B5EF4-FFF2-40B4-BE49-F238E27FC236}">
                <a16:creationId xmlns:a16="http://schemas.microsoft.com/office/drawing/2014/main" id="{EEFC42C6-D759-464E-BB3F-E5FC1C3757FB}"/>
              </a:ext>
            </a:extLst>
          </p:cNvPr>
          <p:cNvSpPr txBox="1">
            <a:spLocks noChangeArrowheads="1"/>
          </p:cNvSpPr>
          <p:nvPr/>
        </p:nvSpPr>
        <p:spPr bwMode="auto">
          <a:xfrm rot="-1711459">
            <a:off x="2813050" y="3070225"/>
            <a:ext cx="92106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400">
                <a:solidFill>
                  <a:srgbClr val="FFFF00"/>
                </a:solidFill>
              </a:rPr>
              <a:t>But What is Machine Learning?</a:t>
            </a:r>
          </a:p>
        </p:txBody>
      </p:sp>
      <p:sp>
        <p:nvSpPr>
          <p:cNvPr id="49157" name="TextBox 4">
            <a:extLst>
              <a:ext uri="{FF2B5EF4-FFF2-40B4-BE49-F238E27FC236}">
                <a16:creationId xmlns:a16="http://schemas.microsoft.com/office/drawing/2014/main" id="{702961E1-EA86-4045-BC02-C94D57E7F5E6}"/>
              </a:ext>
            </a:extLst>
          </p:cNvPr>
          <p:cNvSpPr txBox="1">
            <a:spLocks noChangeArrowheads="1"/>
          </p:cNvSpPr>
          <p:nvPr/>
        </p:nvSpPr>
        <p:spPr bwMode="auto">
          <a:xfrm rot="-1711459">
            <a:off x="103188" y="2825750"/>
            <a:ext cx="921067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400">
                <a:solidFill>
                  <a:srgbClr val="FFFF00"/>
                </a:solidFill>
              </a:rPr>
              <a:t>But What is AI?</a:t>
            </a:r>
          </a:p>
        </p:txBody>
      </p:sp>
      <p:sp>
        <p:nvSpPr>
          <p:cNvPr id="49158" name="TextBox 3">
            <a:extLst>
              <a:ext uri="{FF2B5EF4-FFF2-40B4-BE49-F238E27FC236}">
                <a16:creationId xmlns:a16="http://schemas.microsoft.com/office/drawing/2014/main" id="{DA4F7D9D-2287-4B31-B332-3928C0505164}"/>
              </a:ext>
            </a:extLst>
          </p:cNvPr>
          <p:cNvSpPr txBox="1">
            <a:spLocks noChangeArrowheads="1"/>
          </p:cNvSpPr>
          <p:nvPr/>
        </p:nvSpPr>
        <p:spPr bwMode="auto">
          <a:xfrm>
            <a:off x="5356225" y="5829300"/>
            <a:ext cx="6934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rgbClr val="FFFF00"/>
                </a:solidFill>
              </a:rPr>
              <a:t>slide idea from Jim Guszcza, US chief data scientist, Deloitte Consulting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5052F80C-77F2-475F-923B-2480C0580273}"/>
              </a:ext>
            </a:extLst>
          </p:cNvPr>
          <p:cNvSpPr>
            <a:spLocks noGrp="1" noChangeArrowheads="1"/>
          </p:cNvSpPr>
          <p:nvPr>
            <p:ph type="title"/>
          </p:nvPr>
        </p:nvSpPr>
        <p:spPr>
          <a:xfrm>
            <a:off x="892175" y="165100"/>
            <a:ext cx="10515600" cy="1325563"/>
          </a:xfrm>
        </p:spPr>
        <p:txBody>
          <a:bodyPr/>
          <a:lstStyle/>
          <a:p>
            <a:r>
              <a:rPr lang="en-US" altLang="en-US"/>
              <a:t>What is Artificial Intelligence? </a:t>
            </a:r>
            <a:br>
              <a:rPr lang="en-US" altLang="en-US"/>
            </a:br>
            <a:r>
              <a:rPr lang="en-US" altLang="en-US"/>
              <a:t>What is Machine Learning?</a:t>
            </a:r>
          </a:p>
        </p:txBody>
      </p:sp>
      <p:pic>
        <p:nvPicPr>
          <p:cNvPr id="51203" name="Content Placeholder 5">
            <a:extLst>
              <a:ext uri="{FF2B5EF4-FFF2-40B4-BE49-F238E27FC236}">
                <a16:creationId xmlns:a16="http://schemas.microsoft.com/office/drawing/2014/main" id="{06C5E543-CB0A-4FEC-ADE5-F3ECC356DB6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137025" y="1627188"/>
            <a:ext cx="3638550" cy="4851400"/>
          </a:xfrm>
        </p:spPr>
      </p:pic>
      <p:sp>
        <p:nvSpPr>
          <p:cNvPr id="51204" name="Text Placeholder 3">
            <a:extLst>
              <a:ext uri="{FF2B5EF4-FFF2-40B4-BE49-F238E27FC236}">
                <a16:creationId xmlns:a16="http://schemas.microsoft.com/office/drawing/2014/main" id="{4E29C8B8-33ED-49E6-8151-FE5BEEBB3C33}"/>
              </a:ext>
            </a:extLst>
          </p:cNvPr>
          <p:cNvSpPr>
            <a:spLocks noGrp="1" noChangeArrowheads="1"/>
          </p:cNvSpPr>
          <p:nvPr>
            <p:ph type="body" sz="quarter" idx="16"/>
          </p:nvPr>
        </p:nvSpPr>
        <p:spPr>
          <a:xfrm>
            <a:off x="7835900" y="5746750"/>
            <a:ext cx="3244850" cy="414338"/>
          </a:xfrm>
        </p:spPr>
        <p:txBody>
          <a:bodyPr/>
          <a:lstStyle/>
          <a:p>
            <a:r>
              <a:rPr lang="en-US" altLang="en-US"/>
              <a:t>Original picture by author at FIRST Robotics Competition, St. Louis, MO – April 2014</a:t>
            </a:r>
          </a:p>
        </p:txBody>
      </p:sp>
      <p:sp>
        <p:nvSpPr>
          <p:cNvPr id="5" name="Text Placeholder 4">
            <a:extLst>
              <a:ext uri="{FF2B5EF4-FFF2-40B4-BE49-F238E27FC236}">
                <a16:creationId xmlns:a16="http://schemas.microsoft.com/office/drawing/2014/main" id="{61B6E3B1-E212-4AD5-AB82-1992B8A30933}"/>
              </a:ext>
            </a:extLst>
          </p:cNvPr>
          <p:cNvSpPr>
            <a:spLocks noGrp="1"/>
          </p:cNvSpPr>
          <p:nvPr>
            <p:ph type="body" sz="quarter" idx="15"/>
          </p:nvPr>
        </p:nvSpPr>
        <p:spPr>
          <a:xfrm>
            <a:off x="784225" y="2319338"/>
            <a:ext cx="2820988" cy="382587"/>
          </a:xfrm>
        </p:spPr>
        <p:txBody>
          <a:bodyPr/>
          <a:lstStyle/>
          <a:p>
            <a:pPr>
              <a:defRPr/>
            </a:pPr>
            <a:r>
              <a:rPr dirty="0"/>
              <a:t>They are not magic!</a:t>
            </a:r>
          </a:p>
        </p:txBody>
      </p:sp>
      <p:sp>
        <p:nvSpPr>
          <p:cNvPr id="51206" name="TextBox 2">
            <a:extLst>
              <a:ext uri="{FF2B5EF4-FFF2-40B4-BE49-F238E27FC236}">
                <a16:creationId xmlns:a16="http://schemas.microsoft.com/office/drawing/2014/main" id="{EA231CDE-7FD2-4BB0-A82A-B9C56FC1773D}"/>
              </a:ext>
            </a:extLst>
          </p:cNvPr>
          <p:cNvSpPr txBox="1">
            <a:spLocks noChangeArrowheads="1"/>
          </p:cNvSpPr>
          <p:nvPr/>
        </p:nvSpPr>
        <p:spPr bwMode="auto">
          <a:xfrm>
            <a:off x="984250" y="3914775"/>
            <a:ext cx="2420938"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000" b="1" i="1">
                <a:solidFill>
                  <a:srgbClr val="7030A0"/>
                </a:solidFill>
              </a:rPr>
              <a:t>“</a:t>
            </a:r>
            <a:r>
              <a:rPr lang="en-US" altLang="en-US" sz="2400" b="1" i="1">
                <a:solidFill>
                  <a:srgbClr val="7030A0"/>
                </a:solidFill>
              </a:rPr>
              <a:t>Any sufficiently advanced technology is indistinguishable from magic.”</a:t>
            </a:r>
          </a:p>
          <a:p>
            <a:pPr eaLnBrk="1" hangingPunct="1">
              <a:lnSpc>
                <a:spcPct val="100000"/>
              </a:lnSpc>
              <a:spcBef>
                <a:spcPct val="0"/>
              </a:spcBef>
              <a:buFontTx/>
              <a:buNone/>
            </a:pPr>
            <a:r>
              <a:rPr lang="en-US" altLang="en-US" sz="2000"/>
              <a:t> – Sir Arthur C. Clarke</a:t>
            </a:r>
          </a:p>
        </p:txBody>
      </p:sp>
      <p:pic>
        <p:nvPicPr>
          <p:cNvPr id="51207" name="Content Placeholder 3" descr="C:\Users\dsnell\AppData\Local\Microsoft\Windows\Temporary Internet Files\Content.IE5\067EFN0O\MC900340206[1].wmf">
            <a:extLst>
              <a:ext uri="{FF2B5EF4-FFF2-40B4-BE49-F238E27FC236}">
                <a16:creationId xmlns:a16="http://schemas.microsoft.com/office/drawing/2014/main" id="{35484329-3FF2-483A-9428-F86E079769F5}"/>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bwMode="gray">
          <a:xfrm>
            <a:off x="9247188" y="1011238"/>
            <a:ext cx="1833562" cy="239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dsnell\AppData\Local\Microsoft\Windows\Temporary Internet Files\Content.IE5\PAPFOJOU\MC900198618[1].wmf">
            <a:extLst>
              <a:ext uri="{FF2B5EF4-FFF2-40B4-BE49-F238E27FC236}">
                <a16:creationId xmlns:a16="http://schemas.microsoft.com/office/drawing/2014/main" id="{81875149-FFAE-474A-AF94-D3B6BEA3234A}"/>
              </a:ext>
            </a:extLst>
          </p:cNvPr>
          <p:cNvPicPr>
            <a:picLocks noChangeAspect="1" noChangeArrowheads="1"/>
          </p:cNvPicPr>
          <p:nvPr/>
        </p:nvPicPr>
        <p:blipFill>
          <a:blip r:embed="rId5"/>
          <a:srcRect/>
          <a:stretch>
            <a:fillRect/>
          </a:stretch>
        </p:blipFill>
        <p:spPr bwMode="auto">
          <a:xfrm>
            <a:off x="9363075" y="1127125"/>
            <a:ext cx="1601788" cy="1951038"/>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51209" name="TextBox 8">
            <a:extLst>
              <a:ext uri="{FF2B5EF4-FFF2-40B4-BE49-F238E27FC236}">
                <a16:creationId xmlns:a16="http://schemas.microsoft.com/office/drawing/2014/main" id="{C353B7C3-84B2-4E6E-B032-8F32DF09893C}"/>
              </a:ext>
            </a:extLst>
          </p:cNvPr>
          <p:cNvSpPr txBox="1">
            <a:spLocks noChangeArrowheads="1"/>
          </p:cNvSpPr>
          <p:nvPr/>
        </p:nvSpPr>
        <p:spPr bwMode="auto">
          <a:xfrm>
            <a:off x="8713788" y="4105275"/>
            <a:ext cx="2895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t>Forbes: 20-Jan-2016</a:t>
            </a:r>
          </a:p>
          <a:p>
            <a:pPr eaLnBrk="1" hangingPunct="1">
              <a:lnSpc>
                <a:spcPct val="100000"/>
              </a:lnSpc>
              <a:spcBef>
                <a:spcPct val="0"/>
              </a:spcBef>
              <a:buFontTx/>
              <a:buNone/>
            </a:pPr>
            <a:endParaRPr lang="en-US" altLang="en-US" sz="1800"/>
          </a:p>
          <a:p>
            <a:pPr eaLnBrk="1" hangingPunct="1">
              <a:lnSpc>
                <a:spcPct val="100000"/>
              </a:lnSpc>
              <a:spcBef>
                <a:spcPct val="0"/>
              </a:spcBef>
              <a:buFontTx/>
              <a:buNone/>
            </a:pPr>
            <a:r>
              <a:rPr lang="en-US" altLang="en-US" sz="1800"/>
              <a:t>Data Scientist tops list of </a:t>
            </a:r>
            <a:r>
              <a:rPr lang="en-US" altLang="en-US" sz="1800" b="1" i="1">
                <a:solidFill>
                  <a:srgbClr val="7030A0"/>
                </a:solidFill>
              </a:rPr>
              <a:t>best jobs </a:t>
            </a:r>
            <a:r>
              <a:rPr lang="en-US" altLang="en-US" sz="1800"/>
              <a:t>in United States</a:t>
            </a:r>
          </a:p>
        </p:txBody>
      </p:sp>
      <p:sp>
        <p:nvSpPr>
          <p:cNvPr id="51210" name="TextBox 9">
            <a:extLst>
              <a:ext uri="{FF2B5EF4-FFF2-40B4-BE49-F238E27FC236}">
                <a16:creationId xmlns:a16="http://schemas.microsoft.com/office/drawing/2014/main" id="{05D44018-D4DF-4045-B87F-DBBE66569191}"/>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1E553141-AC52-458C-AB23-CE95713856A0}"/>
              </a:ext>
            </a:extLst>
          </p:cNvPr>
          <p:cNvSpPr>
            <a:spLocks noGrp="1" noChangeArrowheads="1"/>
          </p:cNvSpPr>
          <p:nvPr>
            <p:ph type="title"/>
          </p:nvPr>
        </p:nvSpPr>
        <p:spPr>
          <a:xfrm>
            <a:off x="892175" y="138113"/>
            <a:ext cx="10515600" cy="1325562"/>
          </a:xfrm>
        </p:spPr>
        <p:txBody>
          <a:bodyPr/>
          <a:lstStyle/>
          <a:p>
            <a:r>
              <a:rPr lang="en-US" altLang="en-US"/>
              <a:t>Overview of Machine Learning</a:t>
            </a:r>
          </a:p>
        </p:txBody>
      </p:sp>
      <p:sp>
        <p:nvSpPr>
          <p:cNvPr id="53251" name="Text Placeholder 2">
            <a:extLst>
              <a:ext uri="{FF2B5EF4-FFF2-40B4-BE49-F238E27FC236}">
                <a16:creationId xmlns:a16="http://schemas.microsoft.com/office/drawing/2014/main" id="{039154F6-A919-4A98-80B0-0D629874AF55}"/>
              </a:ext>
            </a:extLst>
          </p:cNvPr>
          <p:cNvSpPr>
            <a:spLocks noGrp="1" noChangeArrowheads="1"/>
          </p:cNvSpPr>
          <p:nvPr>
            <p:ph type="body" sz="quarter" idx="16"/>
          </p:nvPr>
        </p:nvSpPr>
        <p:spPr>
          <a:xfrm>
            <a:off x="3467100" y="5910263"/>
            <a:ext cx="8955088" cy="412750"/>
          </a:xfrm>
        </p:spPr>
        <p:txBody>
          <a:bodyPr/>
          <a:lstStyle/>
          <a:p>
            <a:r>
              <a:rPr lang="en-US" altLang="en-US"/>
              <a:t>Source: Machine Learning in practice – common pitfalls, and debugging tricks, by Kilian Weinberger, Associate Professor, University of Washington</a:t>
            </a:r>
          </a:p>
        </p:txBody>
      </p:sp>
      <p:sp>
        <p:nvSpPr>
          <p:cNvPr id="4" name="Text Placeholder 3">
            <a:extLst>
              <a:ext uri="{FF2B5EF4-FFF2-40B4-BE49-F238E27FC236}">
                <a16:creationId xmlns:a16="http://schemas.microsoft.com/office/drawing/2014/main" id="{322EB07E-96C9-447C-BAA1-D1A2B0022570}"/>
              </a:ext>
            </a:extLst>
          </p:cNvPr>
          <p:cNvSpPr>
            <a:spLocks noGrp="1"/>
          </p:cNvSpPr>
          <p:nvPr>
            <p:ph type="body" sz="quarter" idx="15"/>
          </p:nvPr>
        </p:nvSpPr>
        <p:spPr>
          <a:xfrm>
            <a:off x="892175" y="1185863"/>
            <a:ext cx="10690225" cy="382587"/>
          </a:xfrm>
        </p:spPr>
        <p:txBody>
          <a:bodyPr/>
          <a:lstStyle/>
          <a:p>
            <a:pPr>
              <a:defRPr/>
            </a:pPr>
            <a:r>
              <a:rPr dirty="0"/>
              <a:t>Machine Learning</a:t>
            </a:r>
          </a:p>
        </p:txBody>
      </p:sp>
      <p:pic>
        <p:nvPicPr>
          <p:cNvPr id="53253" name="Picture 4">
            <a:extLst>
              <a:ext uri="{FF2B5EF4-FFF2-40B4-BE49-F238E27FC236}">
                <a16:creationId xmlns:a16="http://schemas.microsoft.com/office/drawing/2014/main" id="{588C379E-4A36-48B1-97D1-987B1490B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6550" y="1185863"/>
            <a:ext cx="6040438" cy="493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TextBox 6">
            <a:extLst>
              <a:ext uri="{FF2B5EF4-FFF2-40B4-BE49-F238E27FC236}">
                <a16:creationId xmlns:a16="http://schemas.microsoft.com/office/drawing/2014/main" id="{AC8BC414-49D7-48CD-8C44-25DC60270124}"/>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BC87A43-7E75-4A4A-9E08-DE26C0058F2C}"/>
              </a:ext>
            </a:extLst>
          </p:cNvPr>
          <p:cNvSpPr>
            <a:spLocks noGrp="1" noChangeArrowheads="1"/>
          </p:cNvSpPr>
          <p:nvPr>
            <p:ph type="title"/>
          </p:nvPr>
        </p:nvSpPr>
        <p:spPr/>
        <p:txBody>
          <a:bodyPr/>
          <a:lstStyle/>
          <a:p>
            <a:r>
              <a:rPr lang="en-US" altLang="en-US"/>
              <a:t>Traditional rule trees lack flexibility</a:t>
            </a:r>
          </a:p>
        </p:txBody>
      </p:sp>
      <p:sp>
        <p:nvSpPr>
          <p:cNvPr id="55299" name="Content Placeholder 2">
            <a:extLst>
              <a:ext uri="{FF2B5EF4-FFF2-40B4-BE49-F238E27FC236}">
                <a16:creationId xmlns:a16="http://schemas.microsoft.com/office/drawing/2014/main" id="{980177A1-2203-4766-ABC3-5B1AC338611A}"/>
              </a:ext>
            </a:extLst>
          </p:cNvPr>
          <p:cNvSpPr>
            <a:spLocks noGrp="1" noChangeArrowheads="1"/>
          </p:cNvSpPr>
          <p:nvPr>
            <p:ph idx="1"/>
          </p:nvPr>
        </p:nvSpPr>
        <p:spPr>
          <a:xfrm>
            <a:off x="892175" y="1752600"/>
            <a:ext cx="10690225" cy="4171950"/>
          </a:xfrm>
        </p:spPr>
        <p:txBody>
          <a:bodyPr/>
          <a:lstStyle/>
          <a:p>
            <a:pPr marL="0" indent="0">
              <a:buFont typeface="Wingdings" panose="05000000000000000000" pitchFamily="2" charset="2"/>
              <a:buNone/>
            </a:pPr>
            <a:r>
              <a:rPr lang="en-US" altLang="en-US"/>
              <a:t> </a:t>
            </a:r>
          </a:p>
        </p:txBody>
      </p:sp>
      <p:sp>
        <p:nvSpPr>
          <p:cNvPr id="6" name="Rectangle 5">
            <a:extLst>
              <a:ext uri="{FF2B5EF4-FFF2-40B4-BE49-F238E27FC236}">
                <a16:creationId xmlns:a16="http://schemas.microsoft.com/office/drawing/2014/main" id="{927C0935-4783-49C4-BB3C-3A40D4212B76}"/>
              </a:ext>
            </a:extLst>
          </p:cNvPr>
          <p:cNvSpPr/>
          <p:nvPr/>
        </p:nvSpPr>
        <p:spPr>
          <a:xfrm>
            <a:off x="5121275" y="3856038"/>
            <a:ext cx="882650" cy="3762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12</a:t>
            </a:r>
          </a:p>
        </p:txBody>
      </p:sp>
      <p:sp>
        <p:nvSpPr>
          <p:cNvPr id="8" name="Rectangle 7">
            <a:extLst>
              <a:ext uri="{FF2B5EF4-FFF2-40B4-BE49-F238E27FC236}">
                <a16:creationId xmlns:a16="http://schemas.microsoft.com/office/drawing/2014/main" id="{B4C415F0-630F-40BC-8B1F-CCEED3DE0EE8}"/>
              </a:ext>
            </a:extLst>
          </p:cNvPr>
          <p:cNvSpPr/>
          <p:nvPr/>
        </p:nvSpPr>
        <p:spPr>
          <a:xfrm>
            <a:off x="1011238" y="3140075"/>
            <a:ext cx="884237" cy="3746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1</a:t>
            </a:r>
          </a:p>
        </p:txBody>
      </p:sp>
      <p:sp>
        <p:nvSpPr>
          <p:cNvPr id="9" name="Rectangle 8">
            <a:extLst>
              <a:ext uri="{FF2B5EF4-FFF2-40B4-BE49-F238E27FC236}">
                <a16:creationId xmlns:a16="http://schemas.microsoft.com/office/drawing/2014/main" id="{19D0D218-CD69-4D9F-8697-636BA5FFC827}"/>
              </a:ext>
            </a:extLst>
          </p:cNvPr>
          <p:cNvSpPr/>
          <p:nvPr/>
        </p:nvSpPr>
        <p:spPr>
          <a:xfrm>
            <a:off x="5121275" y="3322638"/>
            <a:ext cx="882650" cy="3762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11</a:t>
            </a:r>
          </a:p>
        </p:txBody>
      </p:sp>
      <p:sp>
        <p:nvSpPr>
          <p:cNvPr id="10" name="Rectangle 9">
            <a:extLst>
              <a:ext uri="{FF2B5EF4-FFF2-40B4-BE49-F238E27FC236}">
                <a16:creationId xmlns:a16="http://schemas.microsoft.com/office/drawing/2014/main" id="{CACA1999-1CAA-4C95-BBD5-B22A52517382}"/>
              </a:ext>
            </a:extLst>
          </p:cNvPr>
          <p:cNvSpPr/>
          <p:nvPr/>
        </p:nvSpPr>
        <p:spPr>
          <a:xfrm>
            <a:off x="5121275" y="2849563"/>
            <a:ext cx="882650" cy="3762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10</a:t>
            </a:r>
          </a:p>
        </p:txBody>
      </p:sp>
      <p:sp>
        <p:nvSpPr>
          <p:cNvPr id="11" name="Rectangle 10">
            <a:extLst>
              <a:ext uri="{FF2B5EF4-FFF2-40B4-BE49-F238E27FC236}">
                <a16:creationId xmlns:a16="http://schemas.microsoft.com/office/drawing/2014/main" id="{055C6877-986A-47FF-ABF8-CAC9C4AAC051}"/>
              </a:ext>
            </a:extLst>
          </p:cNvPr>
          <p:cNvSpPr/>
          <p:nvPr/>
        </p:nvSpPr>
        <p:spPr>
          <a:xfrm>
            <a:off x="5089525" y="2341563"/>
            <a:ext cx="874713" cy="3762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9</a:t>
            </a:r>
          </a:p>
        </p:txBody>
      </p:sp>
      <p:sp>
        <p:nvSpPr>
          <p:cNvPr id="12" name="Rectangle 11">
            <a:extLst>
              <a:ext uri="{FF2B5EF4-FFF2-40B4-BE49-F238E27FC236}">
                <a16:creationId xmlns:a16="http://schemas.microsoft.com/office/drawing/2014/main" id="{A35AA223-5352-4206-B1AB-D77AB69D643E}"/>
              </a:ext>
            </a:extLst>
          </p:cNvPr>
          <p:cNvSpPr/>
          <p:nvPr/>
        </p:nvSpPr>
        <p:spPr>
          <a:xfrm>
            <a:off x="5080000" y="1660525"/>
            <a:ext cx="884238" cy="3762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8</a:t>
            </a:r>
          </a:p>
        </p:txBody>
      </p:sp>
      <p:sp>
        <p:nvSpPr>
          <p:cNvPr id="13" name="Rectangle 12">
            <a:extLst>
              <a:ext uri="{FF2B5EF4-FFF2-40B4-BE49-F238E27FC236}">
                <a16:creationId xmlns:a16="http://schemas.microsoft.com/office/drawing/2014/main" id="{FB161860-A501-40D4-9355-A35CA5725926}"/>
              </a:ext>
            </a:extLst>
          </p:cNvPr>
          <p:cNvSpPr/>
          <p:nvPr/>
        </p:nvSpPr>
        <p:spPr>
          <a:xfrm>
            <a:off x="3738563" y="4530725"/>
            <a:ext cx="884237" cy="3762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7</a:t>
            </a:r>
          </a:p>
        </p:txBody>
      </p:sp>
      <p:sp>
        <p:nvSpPr>
          <p:cNvPr id="14" name="Rectangle 13">
            <a:extLst>
              <a:ext uri="{FF2B5EF4-FFF2-40B4-BE49-F238E27FC236}">
                <a16:creationId xmlns:a16="http://schemas.microsoft.com/office/drawing/2014/main" id="{0CDCC6C8-CF65-40D0-B523-6FA60E5213F6}"/>
              </a:ext>
            </a:extLst>
          </p:cNvPr>
          <p:cNvSpPr/>
          <p:nvPr/>
        </p:nvSpPr>
        <p:spPr>
          <a:xfrm>
            <a:off x="3749675" y="3983038"/>
            <a:ext cx="882650" cy="3762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6</a:t>
            </a:r>
          </a:p>
        </p:txBody>
      </p:sp>
      <p:sp>
        <p:nvSpPr>
          <p:cNvPr id="15" name="Rectangle 14">
            <a:extLst>
              <a:ext uri="{FF2B5EF4-FFF2-40B4-BE49-F238E27FC236}">
                <a16:creationId xmlns:a16="http://schemas.microsoft.com/office/drawing/2014/main" id="{846957DB-AA6E-445C-A326-90FCB3103D0A}"/>
              </a:ext>
            </a:extLst>
          </p:cNvPr>
          <p:cNvSpPr/>
          <p:nvPr/>
        </p:nvSpPr>
        <p:spPr>
          <a:xfrm>
            <a:off x="3749675" y="3387725"/>
            <a:ext cx="882650" cy="3762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5</a:t>
            </a:r>
          </a:p>
        </p:txBody>
      </p:sp>
      <p:sp>
        <p:nvSpPr>
          <p:cNvPr id="16" name="Rectangle 15">
            <a:extLst>
              <a:ext uri="{FF2B5EF4-FFF2-40B4-BE49-F238E27FC236}">
                <a16:creationId xmlns:a16="http://schemas.microsoft.com/office/drawing/2014/main" id="{7D4F019E-CDF9-454F-928F-03A7A07698CB}"/>
              </a:ext>
            </a:extLst>
          </p:cNvPr>
          <p:cNvSpPr/>
          <p:nvPr/>
        </p:nvSpPr>
        <p:spPr>
          <a:xfrm>
            <a:off x="3729038" y="2662238"/>
            <a:ext cx="884237" cy="3762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4</a:t>
            </a:r>
          </a:p>
        </p:txBody>
      </p:sp>
      <p:sp>
        <p:nvSpPr>
          <p:cNvPr id="17" name="Rectangle 16">
            <a:extLst>
              <a:ext uri="{FF2B5EF4-FFF2-40B4-BE49-F238E27FC236}">
                <a16:creationId xmlns:a16="http://schemas.microsoft.com/office/drawing/2014/main" id="{719B42E9-B103-476F-B103-2A766ACC73C8}"/>
              </a:ext>
            </a:extLst>
          </p:cNvPr>
          <p:cNvSpPr/>
          <p:nvPr/>
        </p:nvSpPr>
        <p:spPr>
          <a:xfrm>
            <a:off x="3729038" y="2001838"/>
            <a:ext cx="884237" cy="3762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3</a:t>
            </a:r>
          </a:p>
        </p:txBody>
      </p:sp>
      <p:sp>
        <p:nvSpPr>
          <p:cNvPr id="18" name="Rectangle 17">
            <a:extLst>
              <a:ext uri="{FF2B5EF4-FFF2-40B4-BE49-F238E27FC236}">
                <a16:creationId xmlns:a16="http://schemas.microsoft.com/office/drawing/2014/main" id="{B07C915B-577D-4BAC-9740-F0D1324665C0}"/>
              </a:ext>
            </a:extLst>
          </p:cNvPr>
          <p:cNvSpPr/>
          <p:nvPr/>
        </p:nvSpPr>
        <p:spPr>
          <a:xfrm>
            <a:off x="2244725" y="3992563"/>
            <a:ext cx="884238" cy="3762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21</a:t>
            </a:r>
          </a:p>
        </p:txBody>
      </p:sp>
      <p:sp>
        <p:nvSpPr>
          <p:cNvPr id="19" name="Rectangle 18">
            <a:extLst>
              <a:ext uri="{FF2B5EF4-FFF2-40B4-BE49-F238E27FC236}">
                <a16:creationId xmlns:a16="http://schemas.microsoft.com/office/drawing/2014/main" id="{E4B15632-FE08-43F2-A21C-0560FF90118A}"/>
              </a:ext>
            </a:extLst>
          </p:cNvPr>
          <p:cNvSpPr/>
          <p:nvPr/>
        </p:nvSpPr>
        <p:spPr>
          <a:xfrm>
            <a:off x="2225675" y="2378075"/>
            <a:ext cx="882650" cy="3746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2</a:t>
            </a:r>
          </a:p>
        </p:txBody>
      </p:sp>
      <p:sp>
        <p:nvSpPr>
          <p:cNvPr id="20" name="Rectangle 19">
            <a:extLst>
              <a:ext uri="{FF2B5EF4-FFF2-40B4-BE49-F238E27FC236}">
                <a16:creationId xmlns:a16="http://schemas.microsoft.com/office/drawing/2014/main" id="{F092F844-B2DC-4EA8-9BBB-03390A57BF75}"/>
              </a:ext>
            </a:extLst>
          </p:cNvPr>
          <p:cNvSpPr/>
          <p:nvPr/>
        </p:nvSpPr>
        <p:spPr>
          <a:xfrm>
            <a:off x="5126038" y="4384675"/>
            <a:ext cx="884237" cy="3746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13</a:t>
            </a:r>
          </a:p>
        </p:txBody>
      </p:sp>
      <p:sp>
        <p:nvSpPr>
          <p:cNvPr id="21" name="Rectangle 20">
            <a:extLst>
              <a:ext uri="{FF2B5EF4-FFF2-40B4-BE49-F238E27FC236}">
                <a16:creationId xmlns:a16="http://schemas.microsoft.com/office/drawing/2014/main" id="{217D4707-3478-4DCB-9116-0F53BE692CE2}"/>
              </a:ext>
            </a:extLst>
          </p:cNvPr>
          <p:cNvSpPr/>
          <p:nvPr/>
        </p:nvSpPr>
        <p:spPr>
          <a:xfrm>
            <a:off x="5165725" y="4881563"/>
            <a:ext cx="884238" cy="3762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14</a:t>
            </a:r>
          </a:p>
        </p:txBody>
      </p:sp>
      <p:sp>
        <p:nvSpPr>
          <p:cNvPr id="22" name="Rectangle 21">
            <a:extLst>
              <a:ext uri="{FF2B5EF4-FFF2-40B4-BE49-F238E27FC236}">
                <a16:creationId xmlns:a16="http://schemas.microsoft.com/office/drawing/2014/main" id="{811E05CF-8D2F-4BC0-93CE-CA65F93ADA54}"/>
              </a:ext>
            </a:extLst>
          </p:cNvPr>
          <p:cNvSpPr/>
          <p:nvPr/>
        </p:nvSpPr>
        <p:spPr>
          <a:xfrm>
            <a:off x="5165725" y="5400675"/>
            <a:ext cx="884238" cy="3746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15</a:t>
            </a:r>
          </a:p>
        </p:txBody>
      </p:sp>
      <p:sp>
        <p:nvSpPr>
          <p:cNvPr id="23" name="Rectangle 22">
            <a:extLst>
              <a:ext uri="{FF2B5EF4-FFF2-40B4-BE49-F238E27FC236}">
                <a16:creationId xmlns:a16="http://schemas.microsoft.com/office/drawing/2014/main" id="{FB798489-6CF5-4A98-AC6B-2A890099AE64}"/>
              </a:ext>
            </a:extLst>
          </p:cNvPr>
          <p:cNvSpPr/>
          <p:nvPr/>
        </p:nvSpPr>
        <p:spPr>
          <a:xfrm>
            <a:off x="6726238" y="3819525"/>
            <a:ext cx="884237" cy="3762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20</a:t>
            </a:r>
          </a:p>
        </p:txBody>
      </p:sp>
      <p:sp>
        <p:nvSpPr>
          <p:cNvPr id="24" name="Rectangle 23">
            <a:extLst>
              <a:ext uri="{FF2B5EF4-FFF2-40B4-BE49-F238E27FC236}">
                <a16:creationId xmlns:a16="http://schemas.microsoft.com/office/drawing/2014/main" id="{4771AF00-184D-4B37-B228-3BE2544D9A7D}"/>
              </a:ext>
            </a:extLst>
          </p:cNvPr>
          <p:cNvSpPr/>
          <p:nvPr/>
        </p:nvSpPr>
        <p:spPr>
          <a:xfrm>
            <a:off x="6696075" y="3327400"/>
            <a:ext cx="882650" cy="3762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19</a:t>
            </a:r>
          </a:p>
        </p:txBody>
      </p:sp>
      <p:sp>
        <p:nvSpPr>
          <p:cNvPr id="25" name="Rectangle 24">
            <a:extLst>
              <a:ext uri="{FF2B5EF4-FFF2-40B4-BE49-F238E27FC236}">
                <a16:creationId xmlns:a16="http://schemas.microsoft.com/office/drawing/2014/main" id="{BF7AC6B2-B17A-41D8-B5B9-DE4D73CF710B}"/>
              </a:ext>
            </a:extLst>
          </p:cNvPr>
          <p:cNvSpPr/>
          <p:nvPr/>
        </p:nvSpPr>
        <p:spPr>
          <a:xfrm>
            <a:off x="6726238" y="2865438"/>
            <a:ext cx="884237" cy="3762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18</a:t>
            </a:r>
          </a:p>
        </p:txBody>
      </p:sp>
      <p:sp>
        <p:nvSpPr>
          <p:cNvPr id="26" name="Rectangle 25">
            <a:extLst>
              <a:ext uri="{FF2B5EF4-FFF2-40B4-BE49-F238E27FC236}">
                <a16:creationId xmlns:a16="http://schemas.microsoft.com/office/drawing/2014/main" id="{5185CDE8-41D9-4A7D-8453-8A1C84A6859C}"/>
              </a:ext>
            </a:extLst>
          </p:cNvPr>
          <p:cNvSpPr/>
          <p:nvPr/>
        </p:nvSpPr>
        <p:spPr>
          <a:xfrm>
            <a:off x="6756400" y="2371725"/>
            <a:ext cx="884238" cy="3762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17</a:t>
            </a:r>
          </a:p>
        </p:txBody>
      </p:sp>
      <p:sp>
        <p:nvSpPr>
          <p:cNvPr id="27" name="Rectangle 26">
            <a:extLst>
              <a:ext uri="{FF2B5EF4-FFF2-40B4-BE49-F238E27FC236}">
                <a16:creationId xmlns:a16="http://schemas.microsoft.com/office/drawing/2014/main" id="{6340F10E-CD63-43FF-BF06-FED8A34D2820}"/>
              </a:ext>
            </a:extLst>
          </p:cNvPr>
          <p:cNvSpPr/>
          <p:nvPr/>
        </p:nvSpPr>
        <p:spPr>
          <a:xfrm>
            <a:off x="6756400" y="1828800"/>
            <a:ext cx="884238" cy="3762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16</a:t>
            </a:r>
          </a:p>
        </p:txBody>
      </p:sp>
      <p:cxnSp>
        <p:nvCxnSpPr>
          <p:cNvPr id="28" name="Straight Arrow Connector 27">
            <a:extLst>
              <a:ext uri="{FF2B5EF4-FFF2-40B4-BE49-F238E27FC236}">
                <a16:creationId xmlns:a16="http://schemas.microsoft.com/office/drawing/2014/main" id="{FDFA3BD8-8E0C-41BB-A44E-86E4F3F42D11}"/>
              </a:ext>
            </a:extLst>
          </p:cNvPr>
          <p:cNvCxnSpPr/>
          <p:nvPr/>
        </p:nvCxnSpPr>
        <p:spPr>
          <a:xfrm flipV="1">
            <a:off x="1895475" y="2747963"/>
            <a:ext cx="349250" cy="392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7A9F9A8-87E1-40E8-B897-49F2AB2E136C}"/>
              </a:ext>
            </a:extLst>
          </p:cNvPr>
          <p:cNvCxnSpPr/>
          <p:nvPr/>
        </p:nvCxnSpPr>
        <p:spPr>
          <a:xfrm>
            <a:off x="1895475" y="3509963"/>
            <a:ext cx="34925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48" name="Straight Arrow Connector 2047">
            <a:extLst>
              <a:ext uri="{FF2B5EF4-FFF2-40B4-BE49-F238E27FC236}">
                <a16:creationId xmlns:a16="http://schemas.microsoft.com/office/drawing/2014/main" id="{A399ACAB-B8AF-4CC2-903A-07A385E81EB2}"/>
              </a:ext>
            </a:extLst>
          </p:cNvPr>
          <p:cNvCxnSpPr>
            <a:endCxn id="17" idx="1"/>
          </p:cNvCxnSpPr>
          <p:nvPr/>
        </p:nvCxnSpPr>
        <p:spPr>
          <a:xfrm flipV="1">
            <a:off x="3128963" y="2189163"/>
            <a:ext cx="600075" cy="1889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51" name="Straight Arrow Connector 2050">
            <a:extLst>
              <a:ext uri="{FF2B5EF4-FFF2-40B4-BE49-F238E27FC236}">
                <a16:creationId xmlns:a16="http://schemas.microsoft.com/office/drawing/2014/main" id="{4A9716F9-E512-4D90-BF67-CD313CE38277}"/>
              </a:ext>
            </a:extLst>
          </p:cNvPr>
          <p:cNvCxnSpPr>
            <a:endCxn id="16" idx="1"/>
          </p:cNvCxnSpPr>
          <p:nvPr/>
        </p:nvCxnSpPr>
        <p:spPr>
          <a:xfrm>
            <a:off x="3108325" y="2747963"/>
            <a:ext cx="620713" cy="101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54" name="Straight Arrow Connector 2053">
            <a:extLst>
              <a:ext uri="{FF2B5EF4-FFF2-40B4-BE49-F238E27FC236}">
                <a16:creationId xmlns:a16="http://schemas.microsoft.com/office/drawing/2014/main" id="{10A80007-B1C6-4286-B0E0-DCB6171B54D0}"/>
              </a:ext>
            </a:extLst>
          </p:cNvPr>
          <p:cNvCxnSpPr/>
          <p:nvPr/>
        </p:nvCxnSpPr>
        <p:spPr>
          <a:xfrm flipV="1">
            <a:off x="3128963" y="3636963"/>
            <a:ext cx="600075" cy="371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56" name="Straight Arrow Connector 2055">
            <a:extLst>
              <a:ext uri="{FF2B5EF4-FFF2-40B4-BE49-F238E27FC236}">
                <a16:creationId xmlns:a16="http://schemas.microsoft.com/office/drawing/2014/main" id="{14C73C79-9414-4C46-B59B-88324B4D1F45}"/>
              </a:ext>
            </a:extLst>
          </p:cNvPr>
          <p:cNvCxnSpPr>
            <a:endCxn id="14" idx="1"/>
          </p:cNvCxnSpPr>
          <p:nvPr/>
        </p:nvCxnSpPr>
        <p:spPr>
          <a:xfrm flipV="1">
            <a:off x="3128963" y="4170363"/>
            <a:ext cx="620712" cy="47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49520E7A-8E0C-4D43-8A2E-CA2E521FB921}"/>
              </a:ext>
            </a:extLst>
          </p:cNvPr>
          <p:cNvCxnSpPr/>
          <p:nvPr/>
        </p:nvCxnSpPr>
        <p:spPr>
          <a:xfrm>
            <a:off x="3108325" y="4359275"/>
            <a:ext cx="620713" cy="3603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60" name="Straight Arrow Connector 2059">
            <a:extLst>
              <a:ext uri="{FF2B5EF4-FFF2-40B4-BE49-F238E27FC236}">
                <a16:creationId xmlns:a16="http://schemas.microsoft.com/office/drawing/2014/main" id="{7EB00590-B90C-465B-A7C7-46737F392835}"/>
              </a:ext>
            </a:extLst>
          </p:cNvPr>
          <p:cNvCxnSpPr>
            <a:endCxn id="12" idx="1"/>
          </p:cNvCxnSpPr>
          <p:nvPr/>
        </p:nvCxnSpPr>
        <p:spPr>
          <a:xfrm flipV="1">
            <a:off x="4632325" y="1849438"/>
            <a:ext cx="447675" cy="187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62" name="Straight Arrow Connector 2061">
            <a:extLst>
              <a:ext uri="{FF2B5EF4-FFF2-40B4-BE49-F238E27FC236}">
                <a16:creationId xmlns:a16="http://schemas.microsoft.com/office/drawing/2014/main" id="{1F15BCA5-9C04-46B4-AA0D-3406CE3C0DDE}"/>
              </a:ext>
            </a:extLst>
          </p:cNvPr>
          <p:cNvCxnSpPr>
            <a:endCxn id="11" idx="1"/>
          </p:cNvCxnSpPr>
          <p:nvPr/>
        </p:nvCxnSpPr>
        <p:spPr>
          <a:xfrm>
            <a:off x="4622800" y="2357438"/>
            <a:ext cx="466725" cy="173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64" name="Straight Arrow Connector 2063">
            <a:extLst>
              <a:ext uri="{FF2B5EF4-FFF2-40B4-BE49-F238E27FC236}">
                <a16:creationId xmlns:a16="http://schemas.microsoft.com/office/drawing/2014/main" id="{FDE6FF1E-1DAF-44CE-8A44-1E73EA46152F}"/>
              </a:ext>
            </a:extLst>
          </p:cNvPr>
          <p:cNvCxnSpPr>
            <a:endCxn id="10" idx="1"/>
          </p:cNvCxnSpPr>
          <p:nvPr/>
        </p:nvCxnSpPr>
        <p:spPr>
          <a:xfrm>
            <a:off x="4613275" y="2865438"/>
            <a:ext cx="508000" cy="173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66" name="Straight Arrow Connector 2065">
            <a:extLst>
              <a:ext uri="{FF2B5EF4-FFF2-40B4-BE49-F238E27FC236}">
                <a16:creationId xmlns:a16="http://schemas.microsoft.com/office/drawing/2014/main" id="{0DE9E4E9-7BDB-4176-9620-6AE4DDE2C91B}"/>
              </a:ext>
            </a:extLst>
          </p:cNvPr>
          <p:cNvCxnSpPr/>
          <p:nvPr/>
        </p:nvCxnSpPr>
        <p:spPr>
          <a:xfrm>
            <a:off x="4613275" y="2752725"/>
            <a:ext cx="21431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70" name="Straight Arrow Connector 2069">
            <a:extLst>
              <a:ext uri="{FF2B5EF4-FFF2-40B4-BE49-F238E27FC236}">
                <a16:creationId xmlns:a16="http://schemas.microsoft.com/office/drawing/2014/main" id="{E38F00E1-1079-4726-A39C-408331C07A55}"/>
              </a:ext>
            </a:extLst>
          </p:cNvPr>
          <p:cNvCxnSpPr/>
          <p:nvPr/>
        </p:nvCxnSpPr>
        <p:spPr>
          <a:xfrm flipV="1">
            <a:off x="4613275" y="2036763"/>
            <a:ext cx="2112963"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73" name="Straight Arrow Connector 2072">
            <a:extLst>
              <a:ext uri="{FF2B5EF4-FFF2-40B4-BE49-F238E27FC236}">
                <a16:creationId xmlns:a16="http://schemas.microsoft.com/office/drawing/2014/main" id="{02F412B1-6D5B-4A39-9E8C-34AB17620E4F}"/>
              </a:ext>
            </a:extLst>
          </p:cNvPr>
          <p:cNvCxnSpPr>
            <a:endCxn id="26" idx="1"/>
          </p:cNvCxnSpPr>
          <p:nvPr/>
        </p:nvCxnSpPr>
        <p:spPr>
          <a:xfrm>
            <a:off x="5964238" y="2378075"/>
            <a:ext cx="792162" cy="1825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75" name="Straight Arrow Connector 2074">
            <a:extLst>
              <a:ext uri="{FF2B5EF4-FFF2-40B4-BE49-F238E27FC236}">
                <a16:creationId xmlns:a16="http://schemas.microsoft.com/office/drawing/2014/main" id="{29835192-4EED-4CEA-9812-B1244EDC2513}"/>
              </a:ext>
            </a:extLst>
          </p:cNvPr>
          <p:cNvCxnSpPr>
            <a:endCxn id="25" idx="1"/>
          </p:cNvCxnSpPr>
          <p:nvPr/>
        </p:nvCxnSpPr>
        <p:spPr>
          <a:xfrm>
            <a:off x="5964238" y="2565400"/>
            <a:ext cx="762000" cy="4873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77" name="Straight Arrow Connector 2076">
            <a:extLst>
              <a:ext uri="{FF2B5EF4-FFF2-40B4-BE49-F238E27FC236}">
                <a16:creationId xmlns:a16="http://schemas.microsoft.com/office/drawing/2014/main" id="{E6D292DC-661E-4BB3-B148-58C6830F646E}"/>
              </a:ext>
            </a:extLst>
          </p:cNvPr>
          <p:cNvCxnSpPr/>
          <p:nvPr/>
        </p:nvCxnSpPr>
        <p:spPr>
          <a:xfrm>
            <a:off x="4632325" y="3387725"/>
            <a:ext cx="49371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79" name="Straight Arrow Connector 2078">
            <a:extLst>
              <a:ext uri="{FF2B5EF4-FFF2-40B4-BE49-F238E27FC236}">
                <a16:creationId xmlns:a16="http://schemas.microsoft.com/office/drawing/2014/main" id="{94772E03-E6A1-48DB-AFD0-8DCC42E92265}"/>
              </a:ext>
            </a:extLst>
          </p:cNvPr>
          <p:cNvCxnSpPr/>
          <p:nvPr/>
        </p:nvCxnSpPr>
        <p:spPr>
          <a:xfrm>
            <a:off x="4632325" y="3636963"/>
            <a:ext cx="457200" cy="2190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84" name="Straight Arrow Connector 2083">
            <a:extLst>
              <a:ext uri="{FF2B5EF4-FFF2-40B4-BE49-F238E27FC236}">
                <a16:creationId xmlns:a16="http://schemas.microsoft.com/office/drawing/2014/main" id="{F2FAC94D-B802-4B92-81AF-7552A67FD8B8}"/>
              </a:ext>
            </a:extLst>
          </p:cNvPr>
          <p:cNvCxnSpPr/>
          <p:nvPr/>
        </p:nvCxnSpPr>
        <p:spPr>
          <a:xfrm flipV="1">
            <a:off x="4622800" y="3992563"/>
            <a:ext cx="466725" cy="50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86" name="Straight Arrow Connector 2085">
            <a:extLst>
              <a:ext uri="{FF2B5EF4-FFF2-40B4-BE49-F238E27FC236}">
                <a16:creationId xmlns:a16="http://schemas.microsoft.com/office/drawing/2014/main" id="{D8501194-B2BB-4CDE-94F9-A15CFB8BCFBF}"/>
              </a:ext>
            </a:extLst>
          </p:cNvPr>
          <p:cNvCxnSpPr>
            <a:stCxn id="14" idx="3"/>
          </p:cNvCxnSpPr>
          <p:nvPr/>
        </p:nvCxnSpPr>
        <p:spPr>
          <a:xfrm>
            <a:off x="4632325" y="4170363"/>
            <a:ext cx="457200" cy="214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88" name="Straight Arrow Connector 2087">
            <a:extLst>
              <a:ext uri="{FF2B5EF4-FFF2-40B4-BE49-F238E27FC236}">
                <a16:creationId xmlns:a16="http://schemas.microsoft.com/office/drawing/2014/main" id="{C2F71990-DB18-4F56-829B-946302FE81CE}"/>
              </a:ext>
            </a:extLst>
          </p:cNvPr>
          <p:cNvCxnSpPr/>
          <p:nvPr/>
        </p:nvCxnSpPr>
        <p:spPr>
          <a:xfrm>
            <a:off x="4632325" y="4643438"/>
            <a:ext cx="533400" cy="263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90" name="Straight Arrow Connector 2089">
            <a:extLst>
              <a:ext uri="{FF2B5EF4-FFF2-40B4-BE49-F238E27FC236}">
                <a16:creationId xmlns:a16="http://schemas.microsoft.com/office/drawing/2014/main" id="{FE406803-4B62-4550-94AA-CC5A7189B803}"/>
              </a:ext>
            </a:extLst>
          </p:cNvPr>
          <p:cNvCxnSpPr>
            <a:endCxn id="22" idx="1"/>
          </p:cNvCxnSpPr>
          <p:nvPr/>
        </p:nvCxnSpPr>
        <p:spPr>
          <a:xfrm>
            <a:off x="4622800" y="4881563"/>
            <a:ext cx="542925" cy="706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92" name="Straight Arrow Connector 2091">
            <a:extLst>
              <a:ext uri="{FF2B5EF4-FFF2-40B4-BE49-F238E27FC236}">
                <a16:creationId xmlns:a16="http://schemas.microsoft.com/office/drawing/2014/main" id="{BBFBE0F5-1211-4C15-8ECA-AE23AC0F3501}"/>
              </a:ext>
            </a:extLst>
          </p:cNvPr>
          <p:cNvCxnSpPr/>
          <p:nvPr/>
        </p:nvCxnSpPr>
        <p:spPr>
          <a:xfrm flipV="1">
            <a:off x="6049963" y="4175125"/>
            <a:ext cx="706437" cy="1504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94" name="Straight Arrow Connector 2093">
            <a:extLst>
              <a:ext uri="{FF2B5EF4-FFF2-40B4-BE49-F238E27FC236}">
                <a16:creationId xmlns:a16="http://schemas.microsoft.com/office/drawing/2014/main" id="{24D7D0A2-6AAA-45B6-828B-53C45F263C5D}"/>
              </a:ext>
            </a:extLst>
          </p:cNvPr>
          <p:cNvCxnSpPr/>
          <p:nvPr/>
        </p:nvCxnSpPr>
        <p:spPr>
          <a:xfrm flipV="1">
            <a:off x="6049963" y="3636963"/>
            <a:ext cx="646112" cy="17637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96" name="Straight Arrow Connector 2095">
            <a:extLst>
              <a:ext uri="{FF2B5EF4-FFF2-40B4-BE49-F238E27FC236}">
                <a16:creationId xmlns:a16="http://schemas.microsoft.com/office/drawing/2014/main" id="{BE7B1315-04A9-4E3D-BD2B-F134A54ECB08}"/>
              </a:ext>
            </a:extLst>
          </p:cNvPr>
          <p:cNvCxnSpPr/>
          <p:nvPr/>
        </p:nvCxnSpPr>
        <p:spPr>
          <a:xfrm flipV="1">
            <a:off x="6010275" y="2662238"/>
            <a:ext cx="746125" cy="2809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98" name="Straight Arrow Connector 2097">
            <a:extLst>
              <a:ext uri="{FF2B5EF4-FFF2-40B4-BE49-F238E27FC236}">
                <a16:creationId xmlns:a16="http://schemas.microsoft.com/office/drawing/2014/main" id="{72F57AFD-A057-4137-983F-4F1A05234F3D}"/>
              </a:ext>
            </a:extLst>
          </p:cNvPr>
          <p:cNvCxnSpPr>
            <a:stCxn id="10" idx="3"/>
            <a:endCxn id="25" idx="1"/>
          </p:cNvCxnSpPr>
          <p:nvPr/>
        </p:nvCxnSpPr>
        <p:spPr>
          <a:xfrm>
            <a:off x="6003925" y="3038475"/>
            <a:ext cx="722313" cy="142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00" name="Straight Arrow Connector 2099">
            <a:extLst>
              <a:ext uri="{FF2B5EF4-FFF2-40B4-BE49-F238E27FC236}">
                <a16:creationId xmlns:a16="http://schemas.microsoft.com/office/drawing/2014/main" id="{820F90F7-96D4-4DD4-B759-A9BC39E28FAC}"/>
              </a:ext>
            </a:extLst>
          </p:cNvPr>
          <p:cNvCxnSpPr/>
          <p:nvPr/>
        </p:nvCxnSpPr>
        <p:spPr>
          <a:xfrm>
            <a:off x="6003925" y="3140075"/>
            <a:ext cx="692150" cy="187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02" name="Straight Arrow Connector 2101">
            <a:extLst>
              <a:ext uri="{FF2B5EF4-FFF2-40B4-BE49-F238E27FC236}">
                <a16:creationId xmlns:a16="http://schemas.microsoft.com/office/drawing/2014/main" id="{ACE56514-6D99-4002-A737-6D960ED140EB}"/>
              </a:ext>
            </a:extLst>
          </p:cNvPr>
          <p:cNvCxnSpPr>
            <a:endCxn id="24" idx="1"/>
          </p:cNvCxnSpPr>
          <p:nvPr/>
        </p:nvCxnSpPr>
        <p:spPr>
          <a:xfrm>
            <a:off x="6003925" y="3387725"/>
            <a:ext cx="692150" cy="127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04" name="Straight Arrow Connector 2103">
            <a:extLst>
              <a:ext uri="{FF2B5EF4-FFF2-40B4-BE49-F238E27FC236}">
                <a16:creationId xmlns:a16="http://schemas.microsoft.com/office/drawing/2014/main" id="{49D11321-AEED-45B9-973B-C42B69B5126E}"/>
              </a:ext>
            </a:extLst>
          </p:cNvPr>
          <p:cNvCxnSpPr>
            <a:stCxn id="9" idx="3"/>
            <a:endCxn id="23" idx="1"/>
          </p:cNvCxnSpPr>
          <p:nvPr/>
        </p:nvCxnSpPr>
        <p:spPr>
          <a:xfrm>
            <a:off x="6003925" y="3509963"/>
            <a:ext cx="722313" cy="498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07" name="Straight Arrow Connector 2106">
            <a:extLst>
              <a:ext uri="{FF2B5EF4-FFF2-40B4-BE49-F238E27FC236}">
                <a16:creationId xmlns:a16="http://schemas.microsoft.com/office/drawing/2014/main" id="{49D24BFF-B57D-415C-971F-B3D21A184911}"/>
              </a:ext>
            </a:extLst>
          </p:cNvPr>
          <p:cNvCxnSpPr>
            <a:endCxn id="23" idx="1"/>
          </p:cNvCxnSpPr>
          <p:nvPr/>
        </p:nvCxnSpPr>
        <p:spPr>
          <a:xfrm flipV="1">
            <a:off x="6049963" y="4008438"/>
            <a:ext cx="676275" cy="530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09" name="Straight Arrow Connector 2108">
            <a:extLst>
              <a:ext uri="{FF2B5EF4-FFF2-40B4-BE49-F238E27FC236}">
                <a16:creationId xmlns:a16="http://schemas.microsoft.com/office/drawing/2014/main" id="{D9C3C7DC-2F5B-4D5B-8B35-411148033EBA}"/>
              </a:ext>
            </a:extLst>
          </p:cNvPr>
          <p:cNvCxnSpPr/>
          <p:nvPr/>
        </p:nvCxnSpPr>
        <p:spPr>
          <a:xfrm flipV="1">
            <a:off x="6003925" y="2112963"/>
            <a:ext cx="798513" cy="2119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17" name="Curved Connector 2116">
            <a:extLst>
              <a:ext uri="{FF2B5EF4-FFF2-40B4-BE49-F238E27FC236}">
                <a16:creationId xmlns:a16="http://schemas.microsoft.com/office/drawing/2014/main" id="{156C18D2-DEE9-4F84-8E33-BDA23348D553}"/>
              </a:ext>
            </a:extLst>
          </p:cNvPr>
          <p:cNvCxnSpPr/>
          <p:nvPr/>
        </p:nvCxnSpPr>
        <p:spPr>
          <a:xfrm rot="10800000">
            <a:off x="1895475" y="3322638"/>
            <a:ext cx="4114800" cy="1249362"/>
          </a:xfrm>
          <a:prstGeom prst="curvedConnector3">
            <a:avLst>
              <a:gd name="adj1" fmla="val 45802"/>
            </a:avLst>
          </a:prstGeom>
          <a:ln>
            <a:prstDash val="sysDash"/>
            <a:tailEnd type="arrow"/>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D7CD8117-2E93-4F81-BA1E-BC4FCEC84BEA}"/>
              </a:ext>
            </a:extLst>
          </p:cNvPr>
          <p:cNvSpPr/>
          <p:nvPr/>
        </p:nvSpPr>
        <p:spPr>
          <a:xfrm>
            <a:off x="8086725" y="1981200"/>
            <a:ext cx="884238" cy="3762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20</a:t>
            </a:r>
          </a:p>
        </p:txBody>
      </p:sp>
      <p:sp>
        <p:nvSpPr>
          <p:cNvPr id="106" name="Rectangle 105">
            <a:extLst>
              <a:ext uri="{FF2B5EF4-FFF2-40B4-BE49-F238E27FC236}">
                <a16:creationId xmlns:a16="http://schemas.microsoft.com/office/drawing/2014/main" id="{F67EE1EC-38EF-481C-A3C6-A7ABA67C44B7}"/>
              </a:ext>
            </a:extLst>
          </p:cNvPr>
          <p:cNvSpPr/>
          <p:nvPr/>
        </p:nvSpPr>
        <p:spPr>
          <a:xfrm>
            <a:off x="8239125" y="2133600"/>
            <a:ext cx="884238" cy="3762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20</a:t>
            </a:r>
          </a:p>
        </p:txBody>
      </p:sp>
      <p:sp>
        <p:nvSpPr>
          <p:cNvPr id="107" name="Rectangle 106">
            <a:extLst>
              <a:ext uri="{FF2B5EF4-FFF2-40B4-BE49-F238E27FC236}">
                <a16:creationId xmlns:a16="http://schemas.microsoft.com/office/drawing/2014/main" id="{B3217EAC-9A24-4A27-808C-C5722E3210AC}"/>
              </a:ext>
            </a:extLst>
          </p:cNvPr>
          <p:cNvSpPr/>
          <p:nvPr/>
        </p:nvSpPr>
        <p:spPr>
          <a:xfrm>
            <a:off x="8391525" y="2286000"/>
            <a:ext cx="884238" cy="3762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20</a:t>
            </a:r>
          </a:p>
        </p:txBody>
      </p:sp>
      <p:sp>
        <p:nvSpPr>
          <p:cNvPr id="108" name="Rectangle 107">
            <a:extLst>
              <a:ext uri="{FF2B5EF4-FFF2-40B4-BE49-F238E27FC236}">
                <a16:creationId xmlns:a16="http://schemas.microsoft.com/office/drawing/2014/main" id="{AECC06F6-04B4-4E1C-AAA3-3FC4C60FE0DE}"/>
              </a:ext>
            </a:extLst>
          </p:cNvPr>
          <p:cNvSpPr/>
          <p:nvPr/>
        </p:nvSpPr>
        <p:spPr>
          <a:xfrm>
            <a:off x="8543925" y="2438400"/>
            <a:ext cx="884238" cy="3762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20</a:t>
            </a:r>
          </a:p>
        </p:txBody>
      </p:sp>
      <p:sp>
        <p:nvSpPr>
          <p:cNvPr id="109" name="Rectangle 108">
            <a:extLst>
              <a:ext uri="{FF2B5EF4-FFF2-40B4-BE49-F238E27FC236}">
                <a16:creationId xmlns:a16="http://schemas.microsoft.com/office/drawing/2014/main" id="{54E91B89-B37D-4216-BBD4-42067E62180C}"/>
              </a:ext>
            </a:extLst>
          </p:cNvPr>
          <p:cNvSpPr/>
          <p:nvPr/>
        </p:nvSpPr>
        <p:spPr>
          <a:xfrm>
            <a:off x="8696325" y="2590800"/>
            <a:ext cx="884238" cy="3762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20</a:t>
            </a:r>
          </a:p>
        </p:txBody>
      </p:sp>
      <p:sp>
        <p:nvSpPr>
          <p:cNvPr id="110" name="Rectangle 109">
            <a:extLst>
              <a:ext uri="{FF2B5EF4-FFF2-40B4-BE49-F238E27FC236}">
                <a16:creationId xmlns:a16="http://schemas.microsoft.com/office/drawing/2014/main" id="{7898C084-4D92-44BC-9CB9-F01E64DABE32}"/>
              </a:ext>
            </a:extLst>
          </p:cNvPr>
          <p:cNvSpPr/>
          <p:nvPr/>
        </p:nvSpPr>
        <p:spPr>
          <a:xfrm>
            <a:off x="8848725" y="2743200"/>
            <a:ext cx="884238" cy="3762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20</a:t>
            </a:r>
          </a:p>
        </p:txBody>
      </p:sp>
      <p:sp>
        <p:nvSpPr>
          <p:cNvPr id="111" name="Rectangle 110">
            <a:extLst>
              <a:ext uri="{FF2B5EF4-FFF2-40B4-BE49-F238E27FC236}">
                <a16:creationId xmlns:a16="http://schemas.microsoft.com/office/drawing/2014/main" id="{7FF46E42-655C-41B6-9C48-646D29246BD7}"/>
              </a:ext>
            </a:extLst>
          </p:cNvPr>
          <p:cNvSpPr/>
          <p:nvPr/>
        </p:nvSpPr>
        <p:spPr>
          <a:xfrm>
            <a:off x="9001125" y="2895600"/>
            <a:ext cx="884238" cy="3762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20</a:t>
            </a:r>
          </a:p>
        </p:txBody>
      </p:sp>
      <p:sp>
        <p:nvSpPr>
          <p:cNvPr id="112" name="Rectangle 111">
            <a:extLst>
              <a:ext uri="{FF2B5EF4-FFF2-40B4-BE49-F238E27FC236}">
                <a16:creationId xmlns:a16="http://schemas.microsoft.com/office/drawing/2014/main" id="{BD4F6400-F7F8-4AC9-AC3A-98C4E7FC3903}"/>
              </a:ext>
            </a:extLst>
          </p:cNvPr>
          <p:cNvSpPr/>
          <p:nvPr/>
        </p:nvSpPr>
        <p:spPr>
          <a:xfrm>
            <a:off x="9153525" y="3048000"/>
            <a:ext cx="884238" cy="3762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20</a:t>
            </a:r>
          </a:p>
        </p:txBody>
      </p:sp>
      <p:sp>
        <p:nvSpPr>
          <p:cNvPr id="113" name="Rectangle 112">
            <a:extLst>
              <a:ext uri="{FF2B5EF4-FFF2-40B4-BE49-F238E27FC236}">
                <a16:creationId xmlns:a16="http://schemas.microsoft.com/office/drawing/2014/main" id="{F9D06CF4-BEFF-4DA4-8A61-DB01C5E3EA0F}"/>
              </a:ext>
            </a:extLst>
          </p:cNvPr>
          <p:cNvSpPr/>
          <p:nvPr/>
        </p:nvSpPr>
        <p:spPr>
          <a:xfrm>
            <a:off x="9305925" y="3200400"/>
            <a:ext cx="884238" cy="3762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20</a:t>
            </a:r>
          </a:p>
        </p:txBody>
      </p:sp>
      <p:sp>
        <p:nvSpPr>
          <p:cNvPr id="114" name="Rectangle 113">
            <a:extLst>
              <a:ext uri="{FF2B5EF4-FFF2-40B4-BE49-F238E27FC236}">
                <a16:creationId xmlns:a16="http://schemas.microsoft.com/office/drawing/2014/main" id="{966D5D1A-272F-4209-9406-45229E5347DC}"/>
              </a:ext>
            </a:extLst>
          </p:cNvPr>
          <p:cNvSpPr/>
          <p:nvPr/>
        </p:nvSpPr>
        <p:spPr>
          <a:xfrm>
            <a:off x="9458325" y="3352800"/>
            <a:ext cx="884238" cy="3762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20</a:t>
            </a:r>
          </a:p>
        </p:txBody>
      </p:sp>
      <p:sp>
        <p:nvSpPr>
          <p:cNvPr id="115" name="Rectangle 114">
            <a:extLst>
              <a:ext uri="{FF2B5EF4-FFF2-40B4-BE49-F238E27FC236}">
                <a16:creationId xmlns:a16="http://schemas.microsoft.com/office/drawing/2014/main" id="{D021D7E1-66A8-4E78-8F35-128F17B984F9}"/>
              </a:ext>
            </a:extLst>
          </p:cNvPr>
          <p:cNvSpPr/>
          <p:nvPr/>
        </p:nvSpPr>
        <p:spPr>
          <a:xfrm>
            <a:off x="9610725" y="3505200"/>
            <a:ext cx="884238" cy="3762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20</a:t>
            </a:r>
          </a:p>
        </p:txBody>
      </p:sp>
      <p:sp>
        <p:nvSpPr>
          <p:cNvPr id="116" name="Rectangle 115">
            <a:extLst>
              <a:ext uri="{FF2B5EF4-FFF2-40B4-BE49-F238E27FC236}">
                <a16:creationId xmlns:a16="http://schemas.microsoft.com/office/drawing/2014/main" id="{EEF38B0E-6414-4C1F-9F1C-53E6D0B8932C}"/>
              </a:ext>
            </a:extLst>
          </p:cNvPr>
          <p:cNvSpPr/>
          <p:nvPr/>
        </p:nvSpPr>
        <p:spPr>
          <a:xfrm>
            <a:off x="9763125" y="3657600"/>
            <a:ext cx="884238" cy="3762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20</a:t>
            </a:r>
          </a:p>
        </p:txBody>
      </p:sp>
      <p:sp>
        <p:nvSpPr>
          <p:cNvPr id="117" name="Rectangle 116">
            <a:extLst>
              <a:ext uri="{FF2B5EF4-FFF2-40B4-BE49-F238E27FC236}">
                <a16:creationId xmlns:a16="http://schemas.microsoft.com/office/drawing/2014/main" id="{F8277922-A322-4882-B601-4DC1162F2CE7}"/>
              </a:ext>
            </a:extLst>
          </p:cNvPr>
          <p:cNvSpPr/>
          <p:nvPr/>
        </p:nvSpPr>
        <p:spPr>
          <a:xfrm>
            <a:off x="9915525" y="3810000"/>
            <a:ext cx="884238" cy="3762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20</a:t>
            </a:r>
          </a:p>
        </p:txBody>
      </p:sp>
      <p:sp>
        <p:nvSpPr>
          <p:cNvPr id="118" name="Rectangle 117">
            <a:extLst>
              <a:ext uri="{FF2B5EF4-FFF2-40B4-BE49-F238E27FC236}">
                <a16:creationId xmlns:a16="http://schemas.microsoft.com/office/drawing/2014/main" id="{1DB6748B-9535-42CE-98A8-57E6298E7C48}"/>
              </a:ext>
            </a:extLst>
          </p:cNvPr>
          <p:cNvSpPr/>
          <p:nvPr/>
        </p:nvSpPr>
        <p:spPr>
          <a:xfrm>
            <a:off x="10067925" y="3962400"/>
            <a:ext cx="884238" cy="3762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Rule 200</a:t>
            </a:r>
          </a:p>
        </p:txBody>
      </p:sp>
      <p:sp>
        <p:nvSpPr>
          <p:cNvPr id="2122" name="TextBox 2121">
            <a:extLst>
              <a:ext uri="{FF2B5EF4-FFF2-40B4-BE49-F238E27FC236}">
                <a16:creationId xmlns:a16="http://schemas.microsoft.com/office/drawing/2014/main" id="{EBFEBAAE-5A43-4859-9641-C961309018C6}"/>
              </a:ext>
            </a:extLst>
          </p:cNvPr>
          <p:cNvSpPr txBox="1">
            <a:spLocks noChangeArrowheads="1"/>
          </p:cNvSpPr>
          <p:nvPr/>
        </p:nvSpPr>
        <p:spPr bwMode="auto">
          <a:xfrm>
            <a:off x="704850" y="5029200"/>
            <a:ext cx="38290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latin typeface="Arial" panose="020B0604020202020204" pitchFamily="34" charset="0"/>
              </a:rPr>
              <a:t>A missing data point can invalidate a whole branch of rules logic</a:t>
            </a:r>
          </a:p>
        </p:txBody>
      </p:sp>
      <p:sp>
        <p:nvSpPr>
          <p:cNvPr id="2123" name="Multiply 2122">
            <a:extLst>
              <a:ext uri="{FF2B5EF4-FFF2-40B4-BE49-F238E27FC236}">
                <a16:creationId xmlns:a16="http://schemas.microsoft.com/office/drawing/2014/main" id="{A2AD0295-1104-495B-B2E6-47FECD7EFECC}"/>
              </a:ext>
            </a:extLst>
          </p:cNvPr>
          <p:cNvSpPr/>
          <p:nvPr/>
        </p:nvSpPr>
        <p:spPr>
          <a:xfrm>
            <a:off x="2378075" y="3822700"/>
            <a:ext cx="598488" cy="74930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3" name="Multiply 122">
            <a:extLst>
              <a:ext uri="{FF2B5EF4-FFF2-40B4-BE49-F238E27FC236}">
                <a16:creationId xmlns:a16="http://schemas.microsoft.com/office/drawing/2014/main" id="{0E96AF6B-D06A-4830-981D-FA37FCE564F2}"/>
              </a:ext>
            </a:extLst>
          </p:cNvPr>
          <p:cNvSpPr/>
          <p:nvPr/>
        </p:nvSpPr>
        <p:spPr>
          <a:xfrm>
            <a:off x="6756400" y="3144838"/>
            <a:ext cx="600075" cy="74930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4" name="Multiply 123">
            <a:extLst>
              <a:ext uri="{FF2B5EF4-FFF2-40B4-BE49-F238E27FC236}">
                <a16:creationId xmlns:a16="http://schemas.microsoft.com/office/drawing/2014/main" id="{A8A1AF6B-6F36-4108-AB4E-36933B26AD96}"/>
              </a:ext>
            </a:extLst>
          </p:cNvPr>
          <p:cNvSpPr/>
          <p:nvPr/>
        </p:nvSpPr>
        <p:spPr>
          <a:xfrm>
            <a:off x="6756400" y="1641475"/>
            <a:ext cx="600075" cy="74930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5" name="Multiply 124">
            <a:extLst>
              <a:ext uri="{FF2B5EF4-FFF2-40B4-BE49-F238E27FC236}">
                <a16:creationId xmlns:a16="http://schemas.microsoft.com/office/drawing/2014/main" id="{8FA528BB-7CC4-442B-8151-F75A87FA283F}"/>
              </a:ext>
            </a:extLst>
          </p:cNvPr>
          <p:cNvSpPr/>
          <p:nvPr/>
        </p:nvSpPr>
        <p:spPr>
          <a:xfrm>
            <a:off x="5121275" y="3729038"/>
            <a:ext cx="598488" cy="74930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6" name="Multiply 125">
            <a:extLst>
              <a:ext uri="{FF2B5EF4-FFF2-40B4-BE49-F238E27FC236}">
                <a16:creationId xmlns:a16="http://schemas.microsoft.com/office/drawing/2014/main" id="{A6E4D64D-53A0-4449-AC87-E51DA008C2E1}"/>
              </a:ext>
            </a:extLst>
          </p:cNvPr>
          <p:cNvSpPr/>
          <p:nvPr/>
        </p:nvSpPr>
        <p:spPr>
          <a:xfrm>
            <a:off x="3890963" y="3884613"/>
            <a:ext cx="600075" cy="74930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7" name="Multiply 126">
            <a:extLst>
              <a:ext uri="{FF2B5EF4-FFF2-40B4-BE49-F238E27FC236}">
                <a16:creationId xmlns:a16="http://schemas.microsoft.com/office/drawing/2014/main" id="{12514F47-ABDE-4490-9F8C-B9772BC3336F}"/>
              </a:ext>
            </a:extLst>
          </p:cNvPr>
          <p:cNvSpPr/>
          <p:nvPr/>
        </p:nvSpPr>
        <p:spPr>
          <a:xfrm>
            <a:off x="3749675" y="4400550"/>
            <a:ext cx="598488" cy="74930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8" name="Multiply 127">
            <a:extLst>
              <a:ext uri="{FF2B5EF4-FFF2-40B4-BE49-F238E27FC236}">
                <a16:creationId xmlns:a16="http://schemas.microsoft.com/office/drawing/2014/main" id="{EA97730F-1FDE-4445-9DF7-BA9B709474DA}"/>
              </a:ext>
            </a:extLst>
          </p:cNvPr>
          <p:cNvSpPr/>
          <p:nvPr/>
        </p:nvSpPr>
        <p:spPr>
          <a:xfrm>
            <a:off x="5308600" y="4210050"/>
            <a:ext cx="600075" cy="74930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9" name="Multiply 128">
            <a:extLst>
              <a:ext uri="{FF2B5EF4-FFF2-40B4-BE49-F238E27FC236}">
                <a16:creationId xmlns:a16="http://schemas.microsoft.com/office/drawing/2014/main" id="{8E295448-E63B-487B-98C6-EDD1437712A4}"/>
              </a:ext>
            </a:extLst>
          </p:cNvPr>
          <p:cNvSpPr/>
          <p:nvPr/>
        </p:nvSpPr>
        <p:spPr>
          <a:xfrm>
            <a:off x="5008563" y="4654550"/>
            <a:ext cx="600075" cy="74930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30" name="Multiply 129">
            <a:extLst>
              <a:ext uri="{FF2B5EF4-FFF2-40B4-BE49-F238E27FC236}">
                <a16:creationId xmlns:a16="http://schemas.microsoft.com/office/drawing/2014/main" id="{086E63C4-F8CA-4229-B3FE-C9AAB74483E2}"/>
              </a:ext>
            </a:extLst>
          </p:cNvPr>
          <p:cNvSpPr/>
          <p:nvPr/>
        </p:nvSpPr>
        <p:spPr>
          <a:xfrm>
            <a:off x="5267325" y="5235575"/>
            <a:ext cx="600075" cy="74930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31" name="Multiply 130">
            <a:extLst>
              <a:ext uri="{FF2B5EF4-FFF2-40B4-BE49-F238E27FC236}">
                <a16:creationId xmlns:a16="http://schemas.microsoft.com/office/drawing/2014/main" id="{6EF2D4D0-227E-4B6D-A10A-DE73543177B9}"/>
              </a:ext>
            </a:extLst>
          </p:cNvPr>
          <p:cNvSpPr/>
          <p:nvPr/>
        </p:nvSpPr>
        <p:spPr>
          <a:xfrm>
            <a:off x="6899275" y="3729038"/>
            <a:ext cx="598488" cy="74930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2128" name="Group 2127">
            <a:extLst>
              <a:ext uri="{FF2B5EF4-FFF2-40B4-BE49-F238E27FC236}">
                <a16:creationId xmlns:a16="http://schemas.microsoft.com/office/drawing/2014/main" id="{3680E8BC-76D4-459F-8B80-C2DE88B9AC2E}"/>
              </a:ext>
            </a:extLst>
          </p:cNvPr>
          <p:cNvGrpSpPr>
            <a:grpSpLocks/>
          </p:cNvGrpSpPr>
          <p:nvPr/>
        </p:nvGrpSpPr>
        <p:grpSpPr bwMode="auto">
          <a:xfrm>
            <a:off x="2406650" y="2862263"/>
            <a:ext cx="1295400" cy="1052512"/>
            <a:chOff x="-1156333" y="4058919"/>
            <a:chExt cx="1295556" cy="1051560"/>
          </a:xfrm>
        </p:grpSpPr>
        <p:pic>
          <p:nvPicPr>
            <p:cNvPr id="2124" name="Picture 3" descr="C:\Users\dsnell\AppData\Local\Microsoft\Windows\Temporary Internet Files\Content.IE5\91UAMIGR\Green-Jigsaw-piece-5-11223-large[1].png" title="New Data">
              <a:extLst>
                <a:ext uri="{FF2B5EF4-FFF2-40B4-BE49-F238E27FC236}">
                  <a16:creationId xmlns:a16="http://schemas.microsoft.com/office/drawing/2014/main" id="{42CA9A04-D152-4AE5-B57A-CC26D81DB293}"/>
                </a:ext>
              </a:extLst>
            </p:cNvPr>
            <p:cNvPicPr>
              <a:picLocks noChangeAspect="1" noChangeArrowheads="1"/>
            </p:cNvPicPr>
            <p:nvPr/>
          </p:nvPicPr>
          <p:blipFill>
            <a:blip r:embed="rId3"/>
            <a:srcRect/>
            <a:stretch>
              <a:fillRect/>
            </a:stretch>
          </p:blipFill>
          <p:spPr bwMode="auto">
            <a:xfrm>
              <a:off x="-1156333" y="4058919"/>
              <a:ext cx="1295556" cy="1051560"/>
            </a:xfrm>
            <a:prstGeom prst="rect">
              <a:avLst/>
            </a:prstGeom>
            <a:noFill/>
            <a:extLst>
              <a:ext uri="{909E8E84-426E-40DD-AFC4-6F175D3DCCD1}">
                <a14:hiddenFill xmlns:a14="http://schemas.microsoft.com/office/drawing/2010/main">
                  <a:solidFill>
                    <a:srgbClr val="FFFFFF"/>
                  </a:solidFill>
                </a14:hiddenFill>
              </a:ext>
            </a:extLst>
          </p:spPr>
        </p:pic>
        <p:sp>
          <p:nvSpPr>
            <p:cNvPr id="14426" name="TextBox 2124">
              <a:extLst>
                <a:ext uri="{FF2B5EF4-FFF2-40B4-BE49-F238E27FC236}">
                  <a16:creationId xmlns:a16="http://schemas.microsoft.com/office/drawing/2014/main" id="{93960BE9-00A8-47C0-8CDF-38483CAC7BBF}"/>
                </a:ext>
              </a:extLst>
            </p:cNvPr>
            <p:cNvSpPr txBox="1">
              <a:spLocks noChangeArrowheads="1"/>
            </p:cNvSpPr>
            <p:nvPr/>
          </p:nvSpPr>
          <p:spPr bwMode="auto">
            <a:xfrm>
              <a:off x="-873724" y="4314275"/>
              <a:ext cx="749390" cy="43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2000"/>
                </a:spcBef>
                <a:buClr>
                  <a:schemeClr val="accent1"/>
                </a:buClr>
                <a:buSzPct val="100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90000"/>
                </a:lnSpc>
                <a:spcBef>
                  <a:spcPts val="1000"/>
                </a:spcBef>
                <a:buClr>
                  <a:schemeClr val="accent1"/>
                </a:buClr>
                <a:buSzPct val="110000"/>
                <a:buFont typeface="Arial" panose="020B0604020202020204" pitchFamily="34" charset="0"/>
                <a:buChar char="•"/>
                <a:defRPr sz="2000">
                  <a:solidFill>
                    <a:schemeClr val="tx1"/>
                  </a:solidFill>
                  <a:latin typeface="Arial" panose="020B0604020202020204" pitchFamily="34" charset="0"/>
                </a:defRPr>
              </a:lvl2pPr>
              <a:lvl3pPr marL="1143000" indent="-228600">
                <a:lnSpc>
                  <a:spcPct val="90000"/>
                </a:lnSpc>
                <a:spcBef>
                  <a:spcPts val="500"/>
                </a:spcBef>
                <a:buClr>
                  <a:schemeClr val="accent1"/>
                </a:buClr>
                <a:buFont typeface="Courier New" panose="02070309020205020404" pitchFamily="49" charset="0"/>
                <a:buChar char="o"/>
                <a:defRPr>
                  <a:solidFill>
                    <a:schemeClr val="tx1"/>
                  </a:solidFill>
                  <a:latin typeface="Arial" panose="020B0604020202020204" pitchFamily="34" charset="0"/>
                </a:defRPr>
              </a:lvl3pPr>
              <a:lvl4pPr marL="1600200" indent="-228600">
                <a:lnSpc>
                  <a:spcPct val="90000"/>
                </a:lnSpc>
                <a:spcBef>
                  <a:spcPts val="2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lnSpc>
                  <a:spcPct val="90000"/>
                </a:lnSpc>
                <a:spcBef>
                  <a:spcPts val="100"/>
                </a:spcBef>
                <a:buClr>
                  <a:schemeClr val="accent1"/>
                </a:buClr>
                <a:buFont typeface="Courier New" panose="02070309020205020404" pitchFamily="49" charset="0"/>
                <a:buChar char="o"/>
                <a:defRPr sz="1400">
                  <a:solidFill>
                    <a:schemeClr val="tx1"/>
                  </a:solidFill>
                  <a:latin typeface="Arial" panose="020B0604020202020204" pitchFamily="34" charset="0"/>
                </a:defRPr>
              </a:lvl5pPr>
              <a:lvl6pPr marL="2514600" indent="-228600" eaLnBrk="0" fontAlgn="base" hangingPunct="0">
                <a:lnSpc>
                  <a:spcPct val="90000"/>
                </a:lnSpc>
                <a:spcBef>
                  <a:spcPts val="100"/>
                </a:spcBef>
                <a:spcAft>
                  <a:spcPct val="0"/>
                </a:spcAft>
                <a:buClr>
                  <a:schemeClr val="accent1"/>
                </a:buClr>
                <a:buFont typeface="Courier New" panose="02070309020205020404" pitchFamily="49" charset="0"/>
                <a:buChar char="o"/>
                <a:defRPr sz="1400">
                  <a:solidFill>
                    <a:schemeClr val="tx1"/>
                  </a:solidFill>
                  <a:latin typeface="Arial" panose="020B0604020202020204" pitchFamily="34" charset="0"/>
                </a:defRPr>
              </a:lvl6pPr>
              <a:lvl7pPr marL="2971800" indent="-228600" eaLnBrk="0" fontAlgn="base" hangingPunct="0">
                <a:lnSpc>
                  <a:spcPct val="90000"/>
                </a:lnSpc>
                <a:spcBef>
                  <a:spcPts val="100"/>
                </a:spcBef>
                <a:spcAft>
                  <a:spcPct val="0"/>
                </a:spcAft>
                <a:buClr>
                  <a:schemeClr val="accent1"/>
                </a:buClr>
                <a:buFont typeface="Courier New" panose="02070309020205020404" pitchFamily="49" charset="0"/>
                <a:buChar char="o"/>
                <a:defRPr sz="1400">
                  <a:solidFill>
                    <a:schemeClr val="tx1"/>
                  </a:solidFill>
                  <a:latin typeface="Arial" panose="020B0604020202020204" pitchFamily="34" charset="0"/>
                </a:defRPr>
              </a:lvl7pPr>
              <a:lvl8pPr marL="3429000" indent="-228600" eaLnBrk="0" fontAlgn="base" hangingPunct="0">
                <a:lnSpc>
                  <a:spcPct val="90000"/>
                </a:lnSpc>
                <a:spcBef>
                  <a:spcPts val="100"/>
                </a:spcBef>
                <a:spcAft>
                  <a:spcPct val="0"/>
                </a:spcAft>
                <a:buClr>
                  <a:schemeClr val="accent1"/>
                </a:buClr>
                <a:buFont typeface="Courier New" panose="02070309020205020404" pitchFamily="49" charset="0"/>
                <a:buChar char="o"/>
                <a:defRPr sz="1400">
                  <a:solidFill>
                    <a:schemeClr val="tx1"/>
                  </a:solidFill>
                  <a:latin typeface="Arial" panose="020B0604020202020204" pitchFamily="34" charset="0"/>
                </a:defRPr>
              </a:lvl8pPr>
              <a:lvl9pPr marL="3886200" indent="-228600" eaLnBrk="0" fontAlgn="base" hangingPunct="0">
                <a:lnSpc>
                  <a:spcPct val="90000"/>
                </a:lnSpc>
                <a:spcBef>
                  <a:spcPts val="100"/>
                </a:spcBef>
                <a:spcAft>
                  <a:spcPct val="0"/>
                </a:spcAft>
                <a:buClr>
                  <a:schemeClr val="accent1"/>
                </a:buClr>
                <a:buFont typeface="Courier New" panose="02070309020205020404" pitchFamily="49" charset="0"/>
                <a:buChar char="o"/>
                <a:defRPr sz="1400">
                  <a:solidFill>
                    <a:schemeClr val="tx1"/>
                  </a:solidFill>
                  <a:latin typeface="Arial" panose="020B0604020202020204" pitchFamily="34" charset="0"/>
                </a:defRPr>
              </a:lvl9pPr>
            </a:lstStyle>
            <a:p>
              <a:pPr eaLnBrk="1" fontAlgn="auto" hangingPunct="1">
                <a:lnSpc>
                  <a:spcPct val="100000"/>
                </a:lnSpc>
                <a:spcBef>
                  <a:spcPct val="0"/>
                </a:spcBef>
                <a:spcAft>
                  <a:spcPts val="0"/>
                </a:spcAft>
                <a:buClrTx/>
                <a:buSzTx/>
                <a:buFontTx/>
                <a:buNone/>
                <a:defRPr/>
              </a:pPr>
              <a:r>
                <a:rPr lang="en-US" altLang="en-US" sz="1050" dirty="0"/>
                <a:t>New</a:t>
              </a:r>
              <a:r>
                <a:rPr lang="en-US" altLang="en-US" sz="1200" dirty="0"/>
                <a:t> </a:t>
              </a:r>
              <a:r>
                <a:rPr lang="en-US" altLang="en-US" sz="1050" dirty="0"/>
                <a:t>data</a:t>
              </a:r>
            </a:p>
          </p:txBody>
        </p:sp>
      </p:grpSp>
      <p:sp>
        <p:nvSpPr>
          <p:cNvPr id="2127" name="TextBox 2126">
            <a:extLst>
              <a:ext uri="{FF2B5EF4-FFF2-40B4-BE49-F238E27FC236}">
                <a16:creationId xmlns:a16="http://schemas.microsoft.com/office/drawing/2014/main" id="{F581BC68-EA4D-45E6-AB3A-995E9F5B56A1}"/>
              </a:ext>
            </a:extLst>
          </p:cNvPr>
          <p:cNvSpPr txBox="1">
            <a:spLocks noChangeArrowheads="1"/>
          </p:cNvSpPr>
          <p:nvPr/>
        </p:nvSpPr>
        <p:spPr bwMode="auto">
          <a:xfrm>
            <a:off x="6481763" y="4826000"/>
            <a:ext cx="47355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b="1">
                <a:solidFill>
                  <a:srgbClr val="00B050"/>
                </a:solidFill>
                <a:latin typeface="Arial" panose="020B0604020202020204" pitchFamily="34" charset="0"/>
              </a:rPr>
              <a:t>… and important new data (perhaps from entirely new sources) just does not fit in!</a:t>
            </a:r>
          </a:p>
        </p:txBody>
      </p:sp>
      <p:sp>
        <p:nvSpPr>
          <p:cNvPr id="136" name="Multiply 135">
            <a:extLst>
              <a:ext uri="{FF2B5EF4-FFF2-40B4-BE49-F238E27FC236}">
                <a16:creationId xmlns:a16="http://schemas.microsoft.com/office/drawing/2014/main" id="{946331AA-C2A8-4D96-9562-290BB83CEC38}"/>
              </a:ext>
            </a:extLst>
          </p:cNvPr>
          <p:cNvSpPr/>
          <p:nvPr/>
        </p:nvSpPr>
        <p:spPr>
          <a:xfrm>
            <a:off x="7954963" y="1971675"/>
            <a:ext cx="341312" cy="282575"/>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37" name="Multiply 136">
            <a:extLst>
              <a:ext uri="{FF2B5EF4-FFF2-40B4-BE49-F238E27FC236}">
                <a16:creationId xmlns:a16="http://schemas.microsoft.com/office/drawing/2014/main" id="{1D535DAE-011E-48B3-BAC7-6CC23031375D}"/>
              </a:ext>
            </a:extLst>
          </p:cNvPr>
          <p:cNvSpPr/>
          <p:nvPr/>
        </p:nvSpPr>
        <p:spPr>
          <a:xfrm>
            <a:off x="8340725" y="2478088"/>
            <a:ext cx="341313" cy="282575"/>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38" name="Multiply 137">
            <a:extLst>
              <a:ext uri="{FF2B5EF4-FFF2-40B4-BE49-F238E27FC236}">
                <a16:creationId xmlns:a16="http://schemas.microsoft.com/office/drawing/2014/main" id="{B458F411-4F25-4355-8D8D-0C6F9F3F3855}"/>
              </a:ext>
            </a:extLst>
          </p:cNvPr>
          <p:cNvSpPr/>
          <p:nvPr/>
        </p:nvSpPr>
        <p:spPr>
          <a:xfrm>
            <a:off x="8483600" y="2673350"/>
            <a:ext cx="339725" cy="282575"/>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39" name="Multiply 138">
            <a:extLst>
              <a:ext uri="{FF2B5EF4-FFF2-40B4-BE49-F238E27FC236}">
                <a16:creationId xmlns:a16="http://schemas.microsoft.com/office/drawing/2014/main" id="{3F585497-3C56-47AF-89AD-6710E79C664B}"/>
              </a:ext>
            </a:extLst>
          </p:cNvPr>
          <p:cNvSpPr/>
          <p:nvPr/>
        </p:nvSpPr>
        <p:spPr>
          <a:xfrm>
            <a:off x="9172575" y="3340100"/>
            <a:ext cx="339725" cy="284163"/>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40" name="Multiply 139">
            <a:extLst>
              <a:ext uri="{FF2B5EF4-FFF2-40B4-BE49-F238E27FC236}">
                <a16:creationId xmlns:a16="http://schemas.microsoft.com/office/drawing/2014/main" id="{556D10C2-D807-42AE-AB2F-D9C08F31D20E}"/>
              </a:ext>
            </a:extLst>
          </p:cNvPr>
          <p:cNvSpPr/>
          <p:nvPr/>
        </p:nvSpPr>
        <p:spPr>
          <a:xfrm>
            <a:off x="9923463" y="3971925"/>
            <a:ext cx="341312" cy="284163"/>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5383" name="TextBox 89">
            <a:extLst>
              <a:ext uri="{FF2B5EF4-FFF2-40B4-BE49-F238E27FC236}">
                <a16:creationId xmlns:a16="http://schemas.microsoft.com/office/drawing/2014/main" id="{5E68382E-ECB5-4CF4-9ACA-BCE7E771E301}"/>
              </a:ext>
            </a:extLst>
          </p:cNvPr>
          <p:cNvSpPr txBox="1">
            <a:spLocks noChangeArrowheads="1"/>
          </p:cNvSpPr>
          <p:nvPr/>
        </p:nvSpPr>
        <p:spPr bwMode="auto">
          <a:xfrm>
            <a:off x="849313" y="5867400"/>
            <a:ext cx="39084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100"/>
              <a:t>Images by Dave Snell</a:t>
            </a:r>
          </a:p>
        </p:txBody>
      </p:sp>
      <p:sp>
        <p:nvSpPr>
          <p:cNvPr id="55384" name="TextBox 91">
            <a:extLst>
              <a:ext uri="{FF2B5EF4-FFF2-40B4-BE49-F238E27FC236}">
                <a16:creationId xmlns:a16="http://schemas.microsoft.com/office/drawing/2014/main" id="{943666F7-68D1-4869-AED4-1A7D751025DE}"/>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0"/>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6" presetClass="entr" presetSubtype="0" fill="hold" nodeType="clickEffect">
                                  <p:stCondLst>
                                    <p:cond delay="0"/>
                                  </p:stCondLst>
                                  <p:childTnLst>
                                    <p:set>
                                      <p:cBhvr>
                                        <p:cTn id="48" dur="1" fill="hold">
                                          <p:stCondLst>
                                            <p:cond delay="0"/>
                                          </p:stCondLst>
                                        </p:cTn>
                                        <p:tgtEl>
                                          <p:spTgt spid="2128"/>
                                        </p:tgtEl>
                                        <p:attrNameLst>
                                          <p:attrName>style.visibility</p:attrName>
                                        </p:attrNameLst>
                                      </p:cBhvr>
                                      <p:to>
                                        <p:strVal val="visible"/>
                                      </p:to>
                                    </p:set>
                                    <p:animEffect transition="in" filter="wipe(down)">
                                      <p:cBhvr>
                                        <p:cTn id="49" dur="580">
                                          <p:stCondLst>
                                            <p:cond delay="0"/>
                                          </p:stCondLst>
                                        </p:cTn>
                                        <p:tgtEl>
                                          <p:spTgt spid="2128"/>
                                        </p:tgtEl>
                                      </p:cBhvr>
                                    </p:animEffect>
                                    <p:anim calcmode="lin" valueType="num">
                                      <p:cBhvr>
                                        <p:cTn id="50" dur="1822" tmFilter="0,0; 0.14,0.36; 0.43,0.73; 0.71,0.91; 1.0,1.0">
                                          <p:stCondLst>
                                            <p:cond delay="0"/>
                                          </p:stCondLst>
                                        </p:cTn>
                                        <p:tgtEl>
                                          <p:spTgt spid="2128"/>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2128"/>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2128"/>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2128"/>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2128"/>
                                        </p:tgtEl>
                                        <p:attrNameLst>
                                          <p:attrName>ppt_y</p:attrName>
                                        </p:attrNameLst>
                                      </p:cBhvr>
                                      <p:tavLst>
                                        <p:tav tm="0" fmla="#ppt_y-sin(pi*$)/81">
                                          <p:val>
                                            <p:fltVal val="0"/>
                                          </p:val>
                                        </p:tav>
                                        <p:tav tm="100000">
                                          <p:val>
                                            <p:fltVal val="1"/>
                                          </p:val>
                                        </p:tav>
                                      </p:tavLst>
                                    </p:anim>
                                    <p:animScale>
                                      <p:cBhvr>
                                        <p:cTn id="55" dur="26">
                                          <p:stCondLst>
                                            <p:cond delay="650"/>
                                          </p:stCondLst>
                                        </p:cTn>
                                        <p:tgtEl>
                                          <p:spTgt spid="2128"/>
                                        </p:tgtEl>
                                      </p:cBhvr>
                                      <p:to x="100000" y="60000"/>
                                    </p:animScale>
                                    <p:animScale>
                                      <p:cBhvr>
                                        <p:cTn id="56" dur="166" decel="50000">
                                          <p:stCondLst>
                                            <p:cond delay="676"/>
                                          </p:stCondLst>
                                        </p:cTn>
                                        <p:tgtEl>
                                          <p:spTgt spid="2128"/>
                                        </p:tgtEl>
                                      </p:cBhvr>
                                      <p:to x="100000" y="100000"/>
                                    </p:animScale>
                                    <p:animScale>
                                      <p:cBhvr>
                                        <p:cTn id="57" dur="26">
                                          <p:stCondLst>
                                            <p:cond delay="1312"/>
                                          </p:stCondLst>
                                        </p:cTn>
                                        <p:tgtEl>
                                          <p:spTgt spid="2128"/>
                                        </p:tgtEl>
                                      </p:cBhvr>
                                      <p:to x="100000" y="80000"/>
                                    </p:animScale>
                                    <p:animScale>
                                      <p:cBhvr>
                                        <p:cTn id="58" dur="166" decel="50000">
                                          <p:stCondLst>
                                            <p:cond delay="1338"/>
                                          </p:stCondLst>
                                        </p:cTn>
                                        <p:tgtEl>
                                          <p:spTgt spid="2128"/>
                                        </p:tgtEl>
                                      </p:cBhvr>
                                      <p:to x="100000" y="100000"/>
                                    </p:animScale>
                                    <p:animScale>
                                      <p:cBhvr>
                                        <p:cTn id="59" dur="26">
                                          <p:stCondLst>
                                            <p:cond delay="1642"/>
                                          </p:stCondLst>
                                        </p:cTn>
                                        <p:tgtEl>
                                          <p:spTgt spid="2128"/>
                                        </p:tgtEl>
                                      </p:cBhvr>
                                      <p:to x="100000" y="90000"/>
                                    </p:animScale>
                                    <p:animScale>
                                      <p:cBhvr>
                                        <p:cTn id="60" dur="166" decel="50000">
                                          <p:stCondLst>
                                            <p:cond delay="1668"/>
                                          </p:stCondLst>
                                        </p:cTn>
                                        <p:tgtEl>
                                          <p:spTgt spid="2128"/>
                                        </p:tgtEl>
                                      </p:cBhvr>
                                      <p:to x="100000" y="100000"/>
                                    </p:animScale>
                                    <p:animScale>
                                      <p:cBhvr>
                                        <p:cTn id="61" dur="26">
                                          <p:stCondLst>
                                            <p:cond delay="1808"/>
                                          </p:stCondLst>
                                        </p:cTn>
                                        <p:tgtEl>
                                          <p:spTgt spid="2128"/>
                                        </p:tgtEl>
                                      </p:cBhvr>
                                      <p:to x="100000" y="95000"/>
                                    </p:animScale>
                                    <p:animScale>
                                      <p:cBhvr>
                                        <p:cTn id="62" dur="166" decel="50000">
                                          <p:stCondLst>
                                            <p:cond delay="1834"/>
                                          </p:stCondLst>
                                        </p:cTn>
                                        <p:tgtEl>
                                          <p:spTgt spid="2128"/>
                                        </p:tgtEl>
                                      </p:cBhvr>
                                      <p:to x="100000" y="100000"/>
                                    </p:animScale>
                                  </p:childTnLst>
                                </p:cTn>
                              </p:par>
                              <p:par>
                                <p:cTn id="63" presetID="1" presetClass="entr" presetSubtype="0" fill="hold" grpId="0" nodeType="withEffect">
                                  <p:stCondLst>
                                    <p:cond delay="0"/>
                                  </p:stCondLst>
                                  <p:childTnLst>
                                    <p:set>
                                      <p:cBhvr>
                                        <p:cTn id="64" dur="1" fill="hold">
                                          <p:stCondLst>
                                            <p:cond delay="0"/>
                                          </p:stCondLst>
                                        </p:cTn>
                                        <p:tgtEl>
                                          <p:spTgt spid="2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2" grpId="0"/>
      <p:bldP spid="21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0AFB4FBD-8B2A-4BFD-B431-FEBCEB080B55}"/>
              </a:ext>
            </a:extLst>
          </p:cNvPr>
          <p:cNvSpPr>
            <a:spLocks noGrp="1" noChangeArrowheads="1"/>
          </p:cNvSpPr>
          <p:nvPr>
            <p:ph type="title"/>
          </p:nvPr>
        </p:nvSpPr>
        <p:spPr/>
        <p:txBody>
          <a:bodyPr/>
          <a:lstStyle/>
          <a:p>
            <a:r>
              <a:rPr lang="en-US" altLang="en-US"/>
              <a:t>Pattern Matching is more flexible</a:t>
            </a:r>
          </a:p>
        </p:txBody>
      </p:sp>
      <p:sp>
        <p:nvSpPr>
          <p:cNvPr id="5" name="Text Placeholder 4">
            <a:extLst>
              <a:ext uri="{FF2B5EF4-FFF2-40B4-BE49-F238E27FC236}">
                <a16:creationId xmlns:a16="http://schemas.microsoft.com/office/drawing/2014/main" id="{6549B3E4-3E42-45D3-84FE-C090CCEB4957}"/>
              </a:ext>
            </a:extLst>
          </p:cNvPr>
          <p:cNvSpPr>
            <a:spLocks noGrp="1"/>
          </p:cNvSpPr>
          <p:nvPr>
            <p:ph type="body" sz="quarter" idx="15"/>
          </p:nvPr>
        </p:nvSpPr>
        <p:spPr>
          <a:xfrm>
            <a:off x="892175" y="1185863"/>
            <a:ext cx="10690225" cy="382587"/>
          </a:xfrm>
        </p:spPr>
        <p:txBody>
          <a:bodyPr/>
          <a:lstStyle/>
          <a:p>
            <a:pPr>
              <a:defRPr/>
            </a:pPr>
            <a:r>
              <a:rPr dirty="0"/>
              <a:t>Each scored case becomes a potential match</a:t>
            </a:r>
          </a:p>
          <a:p>
            <a:pPr>
              <a:defRPr/>
            </a:pPr>
            <a:r>
              <a:rPr dirty="0"/>
              <a:t>The fit may be perfect, or approximate, with a measure of closeness</a:t>
            </a:r>
          </a:p>
        </p:txBody>
      </p:sp>
      <p:pic>
        <p:nvPicPr>
          <p:cNvPr id="57348" name="Picture 2" descr="C:\Users\dsnell\AppData\Local\Microsoft\Windows\Temporary Internet Files\Content.IE5\66PKSXK5\7lstd[1].png">
            <a:extLst>
              <a:ext uri="{FF2B5EF4-FFF2-40B4-BE49-F238E27FC236}">
                <a16:creationId xmlns:a16="http://schemas.microsoft.com/office/drawing/2014/main" id="{DF326508-D33C-452D-8B6E-1FBC35DD2F3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b="8067"/>
          <a:stretch>
            <a:fillRect/>
          </a:stretch>
        </p:blipFill>
        <p:spPr bwMode="auto">
          <a:xfrm>
            <a:off x="1516063" y="1854200"/>
            <a:ext cx="9036050" cy="3835400"/>
          </a:xfrm>
        </p:spPr>
      </p:pic>
      <p:sp>
        <p:nvSpPr>
          <p:cNvPr id="57349" name="TextBox 5">
            <a:extLst>
              <a:ext uri="{FF2B5EF4-FFF2-40B4-BE49-F238E27FC236}">
                <a16:creationId xmlns:a16="http://schemas.microsoft.com/office/drawing/2014/main" id="{17E98213-40FE-40A8-A402-24B83839560A}"/>
              </a:ext>
            </a:extLst>
          </p:cNvPr>
          <p:cNvSpPr txBox="1">
            <a:spLocks noChangeArrowheads="1"/>
          </p:cNvSpPr>
          <p:nvPr/>
        </p:nvSpPr>
        <p:spPr bwMode="auto">
          <a:xfrm>
            <a:off x="5557838" y="5597525"/>
            <a:ext cx="2397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latin typeface="Arial" panose="020B0604020202020204" pitchFamily="34" charset="0"/>
              </a:rPr>
              <a:t>Case input pattern</a:t>
            </a:r>
          </a:p>
        </p:txBody>
      </p:sp>
      <p:sp>
        <p:nvSpPr>
          <p:cNvPr id="57350" name="TextBox 6">
            <a:extLst>
              <a:ext uri="{FF2B5EF4-FFF2-40B4-BE49-F238E27FC236}">
                <a16:creationId xmlns:a16="http://schemas.microsoft.com/office/drawing/2014/main" id="{65D9FD89-86A1-4D7B-83F5-FDA3ADDF5F70}"/>
              </a:ext>
            </a:extLst>
          </p:cNvPr>
          <p:cNvSpPr txBox="1">
            <a:spLocks noChangeArrowheads="1"/>
          </p:cNvSpPr>
          <p:nvPr/>
        </p:nvSpPr>
        <p:spPr bwMode="auto">
          <a:xfrm>
            <a:off x="849313" y="5867400"/>
            <a:ext cx="39084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100"/>
              <a:t>images by Dave Snell</a:t>
            </a:r>
          </a:p>
        </p:txBody>
      </p:sp>
      <p:sp>
        <p:nvSpPr>
          <p:cNvPr id="57351" name="TextBox 8">
            <a:extLst>
              <a:ext uri="{FF2B5EF4-FFF2-40B4-BE49-F238E27FC236}">
                <a16:creationId xmlns:a16="http://schemas.microsoft.com/office/drawing/2014/main" id="{B7C587B4-EAA3-4DC4-8DF9-5923A6EA7BA7}"/>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
            <a:extLst>
              <a:ext uri="{FF2B5EF4-FFF2-40B4-BE49-F238E27FC236}">
                <a16:creationId xmlns:a16="http://schemas.microsoft.com/office/drawing/2014/main" id="{CA2E979F-85B3-4964-88C9-0BB0268E4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850" y="1471613"/>
            <a:ext cx="6210300"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TextBox 2">
            <a:extLst>
              <a:ext uri="{FF2B5EF4-FFF2-40B4-BE49-F238E27FC236}">
                <a16:creationId xmlns:a16="http://schemas.microsoft.com/office/drawing/2014/main" id="{8427BB5B-A9B2-490D-BDF7-28D21F98C7B7}"/>
              </a:ext>
            </a:extLst>
          </p:cNvPr>
          <p:cNvSpPr txBox="1">
            <a:spLocks noChangeArrowheads="1"/>
          </p:cNvSpPr>
          <p:nvPr/>
        </p:nvSpPr>
        <p:spPr bwMode="auto">
          <a:xfrm>
            <a:off x="1157288" y="5648325"/>
            <a:ext cx="99044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Simple decision tree to classify whether a fruit is an Apple, Grapefruit, Orange, Plantain, or Banana</a:t>
            </a:r>
          </a:p>
          <a:p>
            <a:pPr eaLnBrk="1" hangingPunct="1"/>
            <a:r>
              <a:rPr lang="en-US" altLang="en-US"/>
              <a:t>Note: this example assumes those are the only possibilities. Thus, a lime would be classified as an Apple.</a:t>
            </a:r>
          </a:p>
        </p:txBody>
      </p:sp>
      <p:sp>
        <p:nvSpPr>
          <p:cNvPr id="4" name="TextBox 3">
            <a:extLst>
              <a:ext uri="{FF2B5EF4-FFF2-40B4-BE49-F238E27FC236}">
                <a16:creationId xmlns:a16="http://schemas.microsoft.com/office/drawing/2014/main" id="{6F3F5A9F-D057-4BF7-9D6D-F24E381DC14E}"/>
              </a:ext>
            </a:extLst>
          </p:cNvPr>
          <p:cNvSpPr txBox="1"/>
          <p:nvPr/>
        </p:nvSpPr>
        <p:spPr>
          <a:xfrm>
            <a:off x="784225" y="963613"/>
            <a:ext cx="3032125" cy="954087"/>
          </a:xfrm>
          <a:prstGeom prst="rect">
            <a:avLst/>
          </a:prstGeom>
          <a:solidFill>
            <a:schemeClr val="bg2">
              <a:lumMod val="75000"/>
            </a:schemeClr>
          </a:solidFill>
        </p:spPr>
        <p:txBody>
          <a:bodyPr>
            <a:spAutoFit/>
          </a:bodyPr>
          <a:lstStyle/>
          <a:p>
            <a:pPr eaLnBrk="1" fontAlgn="auto" hangingPunct="1">
              <a:spcBef>
                <a:spcPts val="0"/>
              </a:spcBef>
              <a:spcAft>
                <a:spcPts val="0"/>
              </a:spcAft>
              <a:defRPr/>
            </a:pPr>
            <a:r>
              <a:rPr lang="en-US" sz="1400" dirty="0">
                <a:latin typeface="+mn-lt"/>
              </a:rPr>
              <a:t>Decision tree example from </a:t>
            </a:r>
            <a:r>
              <a:rPr lang="en-US" sz="1400" i="1" dirty="0">
                <a:latin typeface="+mn-lt"/>
              </a:rPr>
              <a:t>Machine Learning with Random Forests and Decision Trees </a:t>
            </a:r>
            <a:r>
              <a:rPr lang="en-US" sz="1400" dirty="0">
                <a:latin typeface="+mn-lt"/>
              </a:rPr>
              <a:t>by Scott Hartshorn</a:t>
            </a:r>
          </a:p>
          <a:p>
            <a:pPr eaLnBrk="1" fontAlgn="auto" hangingPunct="1">
              <a:spcBef>
                <a:spcPts val="0"/>
              </a:spcBef>
              <a:spcAft>
                <a:spcPts val="0"/>
              </a:spcAft>
              <a:defRPr/>
            </a:pPr>
            <a:r>
              <a:rPr lang="en-US" sz="1400" dirty="0">
                <a:latin typeface="+mn-lt"/>
              </a:rPr>
              <a:t>(available on Amazon for $2.99)</a:t>
            </a:r>
          </a:p>
        </p:txBody>
      </p:sp>
      <p:sp>
        <p:nvSpPr>
          <p:cNvPr id="59397" name="TextBox 5">
            <a:extLst>
              <a:ext uri="{FF2B5EF4-FFF2-40B4-BE49-F238E27FC236}">
                <a16:creationId xmlns:a16="http://schemas.microsoft.com/office/drawing/2014/main" id="{99EEA3A8-1D99-49B1-BE68-7C4CC6F9F30D}"/>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
            <a:extLst>
              <a:ext uri="{FF2B5EF4-FFF2-40B4-BE49-F238E27FC236}">
                <a16:creationId xmlns:a16="http://schemas.microsoft.com/office/drawing/2014/main" id="{D52F6513-36BD-4E75-83D5-F12D85B41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25" y="488950"/>
            <a:ext cx="42100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2">
            <a:extLst>
              <a:ext uri="{FF2B5EF4-FFF2-40B4-BE49-F238E27FC236}">
                <a16:creationId xmlns:a16="http://schemas.microsoft.com/office/drawing/2014/main" id="{E0FFA376-CF5B-4C0B-AE27-327658D0C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363" y="3630613"/>
            <a:ext cx="41687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3">
            <a:extLst>
              <a:ext uri="{FF2B5EF4-FFF2-40B4-BE49-F238E27FC236}">
                <a16:creationId xmlns:a16="http://schemas.microsoft.com/office/drawing/2014/main" id="{D2F2D18E-BBBF-41CA-8265-CD9A22199A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8050" y="488950"/>
            <a:ext cx="4224338" cy="573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Box 5">
            <a:extLst>
              <a:ext uri="{FF2B5EF4-FFF2-40B4-BE49-F238E27FC236}">
                <a16:creationId xmlns:a16="http://schemas.microsoft.com/office/drawing/2014/main" id="{DEFF02E3-D7CA-40AD-95C0-80C1DDFCDC3F}"/>
              </a:ext>
            </a:extLst>
          </p:cNvPr>
          <p:cNvSpPr txBox="1">
            <a:spLocks noChangeArrowheads="1"/>
          </p:cNvSpPr>
          <p:nvPr/>
        </p:nvSpPr>
        <p:spPr bwMode="auto">
          <a:xfrm>
            <a:off x="5135563" y="776288"/>
            <a:ext cx="1774825" cy="2032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This is how a human might create a set of rules to segregate and identify the four types of fruit. </a:t>
            </a:r>
          </a:p>
        </p:txBody>
      </p:sp>
      <p:sp>
        <p:nvSpPr>
          <p:cNvPr id="61446" name="TextBox 6">
            <a:extLst>
              <a:ext uri="{FF2B5EF4-FFF2-40B4-BE49-F238E27FC236}">
                <a16:creationId xmlns:a16="http://schemas.microsoft.com/office/drawing/2014/main" id="{95D5167B-B0BF-4E70-94E7-4997BC005665}"/>
              </a:ext>
            </a:extLst>
          </p:cNvPr>
          <p:cNvSpPr txBox="1">
            <a:spLocks noChangeArrowheads="1"/>
          </p:cNvSpPr>
          <p:nvPr/>
        </p:nvSpPr>
        <p:spPr bwMode="auto">
          <a:xfrm>
            <a:off x="5135563" y="3357563"/>
            <a:ext cx="177482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Quantitatively, the splits are placed where the Gini impurity (or other measure of fit) is minimized.</a:t>
            </a:r>
          </a:p>
        </p:txBody>
      </p:sp>
      <p:sp>
        <p:nvSpPr>
          <p:cNvPr id="8" name="TextBox 7">
            <a:extLst>
              <a:ext uri="{FF2B5EF4-FFF2-40B4-BE49-F238E27FC236}">
                <a16:creationId xmlns:a16="http://schemas.microsoft.com/office/drawing/2014/main" id="{048DDE4F-07A8-47E2-B656-3CEF78B16909}"/>
              </a:ext>
            </a:extLst>
          </p:cNvPr>
          <p:cNvSpPr txBox="1"/>
          <p:nvPr/>
        </p:nvSpPr>
        <p:spPr>
          <a:xfrm>
            <a:off x="5016500" y="6111875"/>
            <a:ext cx="4137025" cy="522288"/>
          </a:xfrm>
          <a:prstGeom prst="rect">
            <a:avLst/>
          </a:prstGeom>
          <a:solidFill>
            <a:schemeClr val="bg2">
              <a:lumMod val="75000"/>
            </a:schemeClr>
          </a:solidFill>
        </p:spPr>
        <p:txBody>
          <a:bodyPr>
            <a:spAutoFit/>
          </a:bodyPr>
          <a:lstStyle/>
          <a:p>
            <a:pPr eaLnBrk="1" fontAlgn="auto" hangingPunct="1">
              <a:spcBef>
                <a:spcPts val="0"/>
              </a:spcBef>
              <a:spcAft>
                <a:spcPts val="0"/>
              </a:spcAft>
              <a:defRPr/>
            </a:pPr>
            <a:r>
              <a:rPr lang="en-US" sz="1400" dirty="0">
                <a:latin typeface="+mn-lt"/>
              </a:rPr>
              <a:t>Decision tree example from </a:t>
            </a:r>
            <a:r>
              <a:rPr lang="en-US" sz="1400" i="1" dirty="0">
                <a:latin typeface="+mn-lt"/>
              </a:rPr>
              <a:t>Machine Learning with Random Forests and Decision Trees </a:t>
            </a:r>
            <a:r>
              <a:rPr lang="en-US" sz="1400" dirty="0">
                <a:latin typeface="+mn-lt"/>
              </a:rPr>
              <a:t>by Scott Hartshorn</a:t>
            </a:r>
          </a:p>
        </p:txBody>
      </p:sp>
      <p:sp>
        <p:nvSpPr>
          <p:cNvPr id="61448" name="TextBox 8">
            <a:extLst>
              <a:ext uri="{FF2B5EF4-FFF2-40B4-BE49-F238E27FC236}">
                <a16:creationId xmlns:a16="http://schemas.microsoft.com/office/drawing/2014/main" id="{273698E4-E943-4DD0-A836-CF3A8D5E43D7}"/>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a:extLst>
              <a:ext uri="{FF2B5EF4-FFF2-40B4-BE49-F238E27FC236}">
                <a16:creationId xmlns:a16="http://schemas.microsoft.com/office/drawing/2014/main" id="{CDF89295-16C0-4808-A576-ED6C0EAD1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1563" y="292100"/>
            <a:ext cx="3471862"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3">
            <a:extLst>
              <a:ext uri="{FF2B5EF4-FFF2-40B4-BE49-F238E27FC236}">
                <a16:creationId xmlns:a16="http://schemas.microsoft.com/office/drawing/2014/main" id="{4DBD8E20-9C77-47CB-8F79-3B9142F415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1563" y="292100"/>
            <a:ext cx="3408362"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4">
            <a:extLst>
              <a:ext uri="{FF2B5EF4-FFF2-40B4-BE49-F238E27FC236}">
                <a16:creationId xmlns:a16="http://schemas.microsoft.com/office/drawing/2014/main" id="{0826E29C-2137-4B3D-B172-25FAEFDB0E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675" y="292100"/>
            <a:ext cx="30781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5">
            <a:extLst>
              <a:ext uri="{FF2B5EF4-FFF2-40B4-BE49-F238E27FC236}">
                <a16:creationId xmlns:a16="http://schemas.microsoft.com/office/drawing/2014/main" id="{3EAA35E9-E0D0-4C6F-8B38-53256F454A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675" y="4264025"/>
            <a:ext cx="3078163"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6">
            <a:extLst>
              <a:ext uri="{FF2B5EF4-FFF2-40B4-BE49-F238E27FC236}">
                <a16:creationId xmlns:a16="http://schemas.microsoft.com/office/drawing/2014/main" id="{99ADCDC4-F924-4ED4-9CBB-EC618D87C5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1563" y="3676650"/>
            <a:ext cx="3683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TextBox 7">
            <a:extLst>
              <a:ext uri="{FF2B5EF4-FFF2-40B4-BE49-F238E27FC236}">
                <a16:creationId xmlns:a16="http://schemas.microsoft.com/office/drawing/2014/main" id="{A3BF38A6-D30D-4D2F-AF19-A7AF2FD4CD3B}"/>
              </a:ext>
            </a:extLst>
          </p:cNvPr>
          <p:cNvSpPr txBox="1">
            <a:spLocks noChangeArrowheads="1"/>
          </p:cNvSpPr>
          <p:nvPr/>
        </p:nvSpPr>
        <p:spPr bwMode="auto">
          <a:xfrm>
            <a:off x="193675" y="2941638"/>
            <a:ext cx="31035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Unable to split diagonally, the decision tree algorithm must simulate the split with several vertical and horizontal splits.</a:t>
            </a:r>
          </a:p>
        </p:txBody>
      </p:sp>
      <p:sp>
        <p:nvSpPr>
          <p:cNvPr id="63496" name="TextBox 8">
            <a:extLst>
              <a:ext uri="{FF2B5EF4-FFF2-40B4-BE49-F238E27FC236}">
                <a16:creationId xmlns:a16="http://schemas.microsoft.com/office/drawing/2014/main" id="{8E00F3BB-5F8A-42BE-B9F8-F320AABB02EF}"/>
              </a:ext>
            </a:extLst>
          </p:cNvPr>
          <p:cNvSpPr txBox="1">
            <a:spLocks noChangeArrowheads="1"/>
          </p:cNvSpPr>
          <p:nvPr/>
        </p:nvSpPr>
        <p:spPr bwMode="auto">
          <a:xfrm>
            <a:off x="3859213" y="2730500"/>
            <a:ext cx="7432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In its attempt to classify ALL of the training data, an individual tree will be prone to overfitting. It is difficult to distinguish between true data, and noise.</a:t>
            </a:r>
          </a:p>
        </p:txBody>
      </p:sp>
      <p:sp>
        <p:nvSpPr>
          <p:cNvPr id="63497" name="TextBox 9">
            <a:extLst>
              <a:ext uri="{FF2B5EF4-FFF2-40B4-BE49-F238E27FC236}">
                <a16:creationId xmlns:a16="http://schemas.microsoft.com/office/drawing/2014/main" id="{6946893F-C7CB-4EFD-B821-5A443B05D717}"/>
              </a:ext>
            </a:extLst>
          </p:cNvPr>
          <p:cNvSpPr txBox="1">
            <a:spLocks noChangeArrowheads="1"/>
          </p:cNvSpPr>
          <p:nvPr/>
        </p:nvSpPr>
        <p:spPr bwMode="auto">
          <a:xfrm>
            <a:off x="4157663" y="3729038"/>
            <a:ext cx="2925762"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A random forest is a collection of many trees, where </a:t>
            </a:r>
            <a:r>
              <a:rPr lang="en-US" altLang="en-US" i="1">
                <a:solidFill>
                  <a:srgbClr val="7030A0"/>
                </a:solidFill>
              </a:rPr>
              <a:t>each tree has been given only a subset of the data and the parameters</a:t>
            </a:r>
            <a:r>
              <a:rPr lang="en-US" altLang="en-US"/>
              <a:t>. The impact of noise is greatly attenuated.</a:t>
            </a:r>
          </a:p>
        </p:txBody>
      </p:sp>
      <p:cxnSp>
        <p:nvCxnSpPr>
          <p:cNvPr id="12" name="Straight Arrow Connector 11">
            <a:extLst>
              <a:ext uri="{FF2B5EF4-FFF2-40B4-BE49-F238E27FC236}">
                <a16:creationId xmlns:a16="http://schemas.microsoft.com/office/drawing/2014/main" id="{7D725F63-B3D2-4844-A559-60CF8AF984AE}"/>
              </a:ext>
            </a:extLst>
          </p:cNvPr>
          <p:cNvCxnSpPr/>
          <p:nvPr/>
        </p:nvCxnSpPr>
        <p:spPr>
          <a:xfrm>
            <a:off x="6613525" y="4189413"/>
            <a:ext cx="595313" cy="127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6852FF8-8DBF-4975-8F43-5D88D04A2264}"/>
              </a:ext>
            </a:extLst>
          </p:cNvPr>
          <p:cNvSpPr txBox="1"/>
          <p:nvPr/>
        </p:nvSpPr>
        <p:spPr>
          <a:xfrm>
            <a:off x="3611563" y="6429375"/>
            <a:ext cx="7850187" cy="307975"/>
          </a:xfrm>
          <a:prstGeom prst="rect">
            <a:avLst/>
          </a:prstGeom>
          <a:solidFill>
            <a:schemeClr val="bg2">
              <a:lumMod val="75000"/>
            </a:schemeClr>
          </a:solidFill>
        </p:spPr>
        <p:txBody>
          <a:bodyPr>
            <a:spAutoFit/>
          </a:bodyPr>
          <a:lstStyle/>
          <a:p>
            <a:pPr eaLnBrk="1" fontAlgn="auto" hangingPunct="1">
              <a:spcBef>
                <a:spcPts val="0"/>
              </a:spcBef>
              <a:spcAft>
                <a:spcPts val="0"/>
              </a:spcAft>
              <a:defRPr/>
            </a:pPr>
            <a:r>
              <a:rPr lang="en-US" sz="1400" dirty="0">
                <a:latin typeface="+mn-lt"/>
              </a:rPr>
              <a:t>Decision tree example from </a:t>
            </a:r>
            <a:r>
              <a:rPr lang="en-US" sz="1400" i="1" dirty="0">
                <a:latin typeface="+mn-lt"/>
              </a:rPr>
              <a:t>Machine Learning with Random Forests and Decision Trees </a:t>
            </a:r>
            <a:r>
              <a:rPr lang="en-US" sz="1400" dirty="0">
                <a:latin typeface="+mn-lt"/>
              </a:rPr>
              <a:t>by Scott Hartshorn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Box 1">
            <a:extLst>
              <a:ext uri="{FF2B5EF4-FFF2-40B4-BE49-F238E27FC236}">
                <a16:creationId xmlns:a16="http://schemas.microsoft.com/office/drawing/2014/main" id="{CF420766-57F7-405D-B7E3-C3F51209E9DD}"/>
              </a:ext>
            </a:extLst>
          </p:cNvPr>
          <p:cNvSpPr txBox="1">
            <a:spLocks noChangeArrowheads="1"/>
          </p:cNvSpPr>
          <p:nvPr/>
        </p:nvSpPr>
        <p:spPr bwMode="auto">
          <a:xfrm>
            <a:off x="566738" y="2800350"/>
            <a:ext cx="1110932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More trees are usually better because they will do more to smooth out abnormalities in the data.  But that is true only up to a point.  This is an area of diminishing returns, where each additional tree will have</a:t>
            </a:r>
          </a:p>
          <a:p>
            <a:pPr eaLnBrk="1" hangingPunct="1"/>
            <a:r>
              <a:rPr lang="en-US" altLang="en-US"/>
              <a:t>less benefit than the one before it.  Eventually the benefit will plateau, and more trees will not help very much.</a:t>
            </a:r>
          </a:p>
          <a:p>
            <a:pPr eaLnBrk="1" hangingPunct="1"/>
            <a:r>
              <a:rPr lang="en-US" altLang="en-US"/>
              <a:t>                </a:t>
            </a:r>
          </a:p>
          <a:p>
            <a:pPr eaLnBrk="1" hangingPunct="1"/>
            <a:r>
              <a:rPr lang="en-US" altLang="en-US"/>
              <a:t>The decision on how many trees to have in the Random Forest becomes a tradeoff dependent on your problem and your computing resources.  Going from 10 trees to 50 trees might improve your results significantly, and not add very much time.  Going from 1,000 trees to 50,000 trees might add substantial time without improving your results very much.</a:t>
            </a:r>
          </a:p>
          <a:p>
            <a:pPr eaLnBrk="1" hangingPunct="1"/>
            <a:r>
              <a:rPr lang="en-US" altLang="en-US"/>
              <a:t>                </a:t>
            </a:r>
          </a:p>
          <a:p>
            <a:pPr eaLnBrk="1" hangingPunct="1"/>
            <a:r>
              <a:rPr lang="en-US" altLang="en-US"/>
              <a:t>Using 100 trees in the Random Forest is often a good place to start. Increase later (after tuning other parameters)</a:t>
            </a:r>
          </a:p>
        </p:txBody>
      </p:sp>
      <p:sp>
        <p:nvSpPr>
          <p:cNvPr id="65539" name="TextBox 2">
            <a:extLst>
              <a:ext uri="{FF2B5EF4-FFF2-40B4-BE49-F238E27FC236}">
                <a16:creationId xmlns:a16="http://schemas.microsoft.com/office/drawing/2014/main" id="{E9E58742-BC27-45A3-843F-F886448F40AA}"/>
              </a:ext>
            </a:extLst>
          </p:cNvPr>
          <p:cNvSpPr txBox="1">
            <a:spLocks noChangeArrowheads="1"/>
          </p:cNvSpPr>
          <p:nvPr/>
        </p:nvSpPr>
        <p:spPr bwMode="auto">
          <a:xfrm>
            <a:off x="566738" y="495300"/>
            <a:ext cx="704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t>How Many Trees Should You Have In Your Forest?</a:t>
            </a:r>
          </a:p>
        </p:txBody>
      </p:sp>
      <p:pic>
        <p:nvPicPr>
          <p:cNvPr id="65540" name="Picture 4">
            <a:extLst>
              <a:ext uri="{FF2B5EF4-FFF2-40B4-BE49-F238E27FC236}">
                <a16:creationId xmlns:a16="http://schemas.microsoft.com/office/drawing/2014/main" id="{0EA0FABF-D854-400F-A41A-FA321E162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3239"/>
          <a:stretch>
            <a:fillRect/>
          </a:stretch>
        </p:blipFill>
        <p:spPr bwMode="auto">
          <a:xfrm>
            <a:off x="7589838" y="407988"/>
            <a:ext cx="3406775" cy="206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5D7E17E-1E93-4415-96FA-42FB8BAA9AF6}"/>
              </a:ext>
            </a:extLst>
          </p:cNvPr>
          <p:cNvSpPr txBox="1"/>
          <p:nvPr/>
        </p:nvSpPr>
        <p:spPr>
          <a:xfrm>
            <a:off x="566738" y="1554163"/>
            <a:ext cx="6215062" cy="647700"/>
          </a:xfrm>
          <a:prstGeom prst="rect">
            <a:avLst/>
          </a:prstGeom>
          <a:noFill/>
        </p:spPr>
        <p:txBody>
          <a:bodyPr>
            <a:spAutoFit/>
          </a:bodyPr>
          <a:lstStyle/>
          <a:p>
            <a:pPr eaLnBrk="1" fontAlgn="auto" hangingPunct="1">
              <a:spcBef>
                <a:spcPts val="0"/>
              </a:spcBef>
              <a:spcAft>
                <a:spcPts val="0"/>
              </a:spcAft>
              <a:defRPr/>
            </a:pPr>
            <a:r>
              <a:rPr lang="en-US" dirty="0">
                <a:solidFill>
                  <a:schemeClr val="accent5">
                    <a:lumMod val="75000"/>
                  </a:schemeClr>
                </a:solidFill>
                <a:latin typeface="+mn-lt"/>
              </a:rPr>
              <a:t>Advice from </a:t>
            </a:r>
            <a:r>
              <a:rPr lang="en-US" i="1" dirty="0">
                <a:solidFill>
                  <a:schemeClr val="accent5">
                    <a:lumMod val="75000"/>
                  </a:schemeClr>
                </a:solidFill>
                <a:latin typeface="+mn-lt"/>
              </a:rPr>
              <a:t>Machine Learning With Random Forests And Decision Trees: A Visual Guide For Beginners</a:t>
            </a:r>
            <a:r>
              <a:rPr lang="en-US" dirty="0">
                <a:solidFill>
                  <a:schemeClr val="accent5">
                    <a:lumMod val="75000"/>
                  </a:schemeClr>
                </a:solidFill>
                <a:latin typeface="+mn-lt"/>
              </a:rPr>
              <a:t>, by Scott Hartshorn</a:t>
            </a:r>
          </a:p>
        </p:txBody>
      </p:sp>
      <p:sp>
        <p:nvSpPr>
          <p:cNvPr id="65542" name="TextBox 6">
            <a:extLst>
              <a:ext uri="{FF2B5EF4-FFF2-40B4-BE49-F238E27FC236}">
                <a16:creationId xmlns:a16="http://schemas.microsoft.com/office/drawing/2014/main" id="{4816CEEB-428E-450E-8089-77058CB49C12}"/>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1">
            <a:extLst>
              <a:ext uri="{FF2B5EF4-FFF2-40B4-BE49-F238E27FC236}">
                <a16:creationId xmlns:a16="http://schemas.microsoft.com/office/drawing/2014/main" id="{93BFCDE1-8E92-400F-90D6-F89DD7AD6898}"/>
              </a:ext>
            </a:extLst>
          </p:cNvPr>
          <p:cNvSpPr txBox="1">
            <a:spLocks noChangeArrowheads="1"/>
          </p:cNvSpPr>
          <p:nvPr/>
        </p:nvSpPr>
        <p:spPr bwMode="auto">
          <a:xfrm>
            <a:off x="825500" y="719138"/>
            <a:ext cx="1019651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How is AI rapidly changing our world?</a:t>
            </a:r>
          </a:p>
          <a:p>
            <a:pPr eaLnBrk="1" hangingPunct="1"/>
            <a:r>
              <a:rPr lang="en-US" altLang="en-US"/>
              <a:t>Why is Machine Learning suddenly feasible decades after the major algorithms were developed?</a:t>
            </a:r>
          </a:p>
          <a:p>
            <a:pPr eaLnBrk="1" hangingPunct="1"/>
            <a:r>
              <a:rPr lang="en-US" altLang="en-US"/>
              <a:t>What implication does this have for insurance?</a:t>
            </a:r>
          </a:p>
        </p:txBody>
      </p:sp>
      <p:sp>
        <p:nvSpPr>
          <p:cNvPr id="12291" name="TextBox 3">
            <a:extLst>
              <a:ext uri="{FF2B5EF4-FFF2-40B4-BE49-F238E27FC236}">
                <a16:creationId xmlns:a16="http://schemas.microsoft.com/office/drawing/2014/main" id="{81C053E1-19AA-49E6-BBAB-983BCE307AF0}"/>
              </a:ext>
            </a:extLst>
          </p:cNvPr>
          <p:cNvSpPr txBox="1">
            <a:spLocks noChangeArrowheads="1"/>
          </p:cNvSpPr>
          <p:nvPr/>
        </p:nvSpPr>
        <p:spPr bwMode="auto">
          <a:xfrm>
            <a:off x="828675" y="1638300"/>
            <a:ext cx="104854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What are some of the major techniques involved (beyond typical regression and classification)?</a:t>
            </a:r>
          </a:p>
          <a:p>
            <a:pPr eaLnBrk="1" hangingPunct="1"/>
            <a:r>
              <a:rPr lang="en-US" altLang="en-US"/>
              <a:t>	decision tree automation and random forests</a:t>
            </a:r>
          </a:p>
          <a:p>
            <a:pPr eaLnBrk="1" hangingPunct="1"/>
            <a:r>
              <a:rPr lang="en-US" altLang="en-US"/>
              <a:t>	artificial neural networks, deep learning, and convolutional neural networks</a:t>
            </a:r>
          </a:p>
          <a:p>
            <a:pPr eaLnBrk="1" hangingPunct="1"/>
            <a:r>
              <a:rPr lang="en-US" altLang="en-US"/>
              <a:t>	genetic algorithms </a:t>
            </a:r>
          </a:p>
          <a:p>
            <a:pPr eaLnBrk="1" hangingPunct="1"/>
            <a:endParaRPr lang="en-US" altLang="en-US"/>
          </a:p>
          <a:p>
            <a:pPr eaLnBrk="1" hangingPunct="1"/>
            <a:r>
              <a:rPr lang="en-US" altLang="en-US"/>
              <a:t>A few others we’ll delve into later in the course (besides much going much deeper into these) are: </a:t>
            </a:r>
          </a:p>
          <a:p>
            <a:pPr eaLnBrk="1" hangingPunct="1"/>
            <a:r>
              <a:rPr lang="en-US" altLang="en-US"/>
              <a:t>frequent itemsets, clustering, and other ‘unsupervised’ learning techniques, regression analysis, </a:t>
            </a:r>
          </a:p>
          <a:p>
            <a:pPr eaLnBrk="1" hangingPunct="1"/>
            <a:r>
              <a:rPr lang="en-US" altLang="en-US"/>
              <a:t>Monte Carlo simulations, and behavioral economics, and programming languages for AI and ML.</a:t>
            </a:r>
          </a:p>
        </p:txBody>
      </p:sp>
      <p:sp>
        <p:nvSpPr>
          <p:cNvPr id="12292" name="TextBox 6">
            <a:extLst>
              <a:ext uri="{FF2B5EF4-FFF2-40B4-BE49-F238E27FC236}">
                <a16:creationId xmlns:a16="http://schemas.microsoft.com/office/drawing/2014/main" id="{D605BE62-3CF6-4D5B-9E2F-374093B0B345}"/>
              </a:ext>
            </a:extLst>
          </p:cNvPr>
          <p:cNvSpPr txBox="1">
            <a:spLocks noChangeArrowheads="1"/>
          </p:cNvSpPr>
          <p:nvPr/>
        </p:nvSpPr>
        <p:spPr bwMode="auto">
          <a:xfrm>
            <a:off x="844550" y="5222875"/>
            <a:ext cx="83391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What are some case studies of successful past applications … and lost opportunities?</a:t>
            </a:r>
          </a:p>
          <a:p>
            <a:pPr eaLnBrk="1" hangingPunct="1"/>
            <a:r>
              <a:rPr lang="en-US" altLang="en-US"/>
              <a:t>Where (and how) can we stay viable in the future?</a:t>
            </a:r>
          </a:p>
        </p:txBody>
      </p:sp>
      <p:sp>
        <p:nvSpPr>
          <p:cNvPr id="12293" name="TextBox 7">
            <a:extLst>
              <a:ext uri="{FF2B5EF4-FFF2-40B4-BE49-F238E27FC236}">
                <a16:creationId xmlns:a16="http://schemas.microsoft.com/office/drawing/2014/main" id="{1F3C3914-85F6-4C79-97C1-5891B742524A}"/>
              </a:ext>
            </a:extLst>
          </p:cNvPr>
          <p:cNvSpPr txBox="1">
            <a:spLocks noChangeArrowheads="1"/>
          </p:cNvSpPr>
          <p:nvPr/>
        </p:nvSpPr>
        <p:spPr bwMode="auto">
          <a:xfrm>
            <a:off x="3160713" y="328613"/>
            <a:ext cx="4672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A Few Modest Goals for this first class</a:t>
            </a:r>
          </a:p>
        </p:txBody>
      </p:sp>
      <p:pic>
        <p:nvPicPr>
          <p:cNvPr id="12294" name="Picture 9">
            <a:extLst>
              <a:ext uri="{FF2B5EF4-FFF2-40B4-BE49-F238E27FC236}">
                <a16:creationId xmlns:a16="http://schemas.microsoft.com/office/drawing/2014/main" id="{369CEF82-9F04-4220-9B90-C557B6FF6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5" y="163513"/>
            <a:ext cx="2301875"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TextBox 10">
            <a:extLst>
              <a:ext uri="{FF2B5EF4-FFF2-40B4-BE49-F238E27FC236}">
                <a16:creationId xmlns:a16="http://schemas.microsoft.com/office/drawing/2014/main" id="{AFDE76D3-497F-4AA4-8394-BE4EFB6C7AC9}"/>
              </a:ext>
            </a:extLst>
          </p:cNvPr>
          <p:cNvSpPr txBox="1">
            <a:spLocks noChangeArrowheads="1"/>
          </p:cNvSpPr>
          <p:nvPr/>
        </p:nvSpPr>
        <p:spPr bwMode="auto">
          <a:xfrm>
            <a:off x="844550" y="6016625"/>
            <a:ext cx="7424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What questions do you have? </a:t>
            </a:r>
          </a:p>
        </p:txBody>
      </p:sp>
      <p:sp>
        <p:nvSpPr>
          <p:cNvPr id="13" name="Left Brace 12">
            <a:extLst>
              <a:ext uri="{FF2B5EF4-FFF2-40B4-BE49-F238E27FC236}">
                <a16:creationId xmlns:a16="http://schemas.microsoft.com/office/drawing/2014/main" id="{4A35F15A-F2AF-46AC-BFAD-0938EFCC57AC}"/>
              </a:ext>
            </a:extLst>
          </p:cNvPr>
          <p:cNvSpPr/>
          <p:nvPr/>
        </p:nvSpPr>
        <p:spPr>
          <a:xfrm>
            <a:off x="1423988" y="1931988"/>
            <a:ext cx="652462" cy="903287"/>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dirty="0"/>
          </a:p>
        </p:txBody>
      </p:sp>
      <p:sp>
        <p:nvSpPr>
          <p:cNvPr id="12297" name="TextBox 13">
            <a:extLst>
              <a:ext uri="{FF2B5EF4-FFF2-40B4-BE49-F238E27FC236}">
                <a16:creationId xmlns:a16="http://schemas.microsoft.com/office/drawing/2014/main" id="{0325618F-FD5E-4CF6-ADE1-A15B468F7DC0}"/>
              </a:ext>
            </a:extLst>
          </p:cNvPr>
          <p:cNvSpPr txBox="1">
            <a:spLocks noChangeArrowheads="1"/>
          </p:cNvSpPr>
          <p:nvPr/>
        </p:nvSpPr>
        <p:spPr bwMode="auto">
          <a:xfrm>
            <a:off x="546100" y="1976438"/>
            <a:ext cx="11588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600" i="1">
                <a:solidFill>
                  <a:srgbClr val="7030A0"/>
                </a:solidFill>
              </a:rPr>
              <a:t>tiny subset we can summarize today</a:t>
            </a:r>
          </a:p>
        </p:txBody>
      </p:sp>
      <p:sp>
        <p:nvSpPr>
          <p:cNvPr id="12298" name="TextBox 14">
            <a:extLst>
              <a:ext uri="{FF2B5EF4-FFF2-40B4-BE49-F238E27FC236}">
                <a16:creationId xmlns:a16="http://schemas.microsoft.com/office/drawing/2014/main" id="{196F5847-9789-4393-821C-103FFE52285B}"/>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Dave Snell - dave@ActuariesAndTechnology.com</a:t>
            </a:r>
          </a:p>
        </p:txBody>
      </p:sp>
      <p:sp>
        <p:nvSpPr>
          <p:cNvPr id="12299" name="TextBox 2">
            <a:extLst>
              <a:ext uri="{FF2B5EF4-FFF2-40B4-BE49-F238E27FC236}">
                <a16:creationId xmlns:a16="http://schemas.microsoft.com/office/drawing/2014/main" id="{5A0290C9-D73A-449E-A7B4-5309A3BDB439}"/>
              </a:ext>
            </a:extLst>
          </p:cNvPr>
          <p:cNvSpPr txBox="1">
            <a:spLocks noChangeArrowheads="1"/>
          </p:cNvSpPr>
          <p:nvPr/>
        </p:nvSpPr>
        <p:spPr bwMode="auto">
          <a:xfrm>
            <a:off x="820738" y="4167188"/>
            <a:ext cx="105013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How does machine learning differ from the classical tools and techniques that actuaries and IT professionals have been using?</a:t>
            </a:r>
          </a:p>
          <a:p>
            <a:pPr eaLnBrk="1" hangingPunct="1"/>
            <a:r>
              <a:rPr lang="en-US" altLang="en-US"/>
              <a:t>What is the ‘magic’ behind these methods?</a:t>
            </a:r>
          </a:p>
          <a:p>
            <a:pPr eaLnBrk="1" hangingPunct="1"/>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ADAC193E-A3C0-428B-8CD3-9795A28AB944}"/>
              </a:ext>
            </a:extLst>
          </p:cNvPr>
          <p:cNvSpPr>
            <a:spLocks noGrp="1" noChangeArrowheads="1"/>
          </p:cNvSpPr>
          <p:nvPr>
            <p:ph type="title"/>
          </p:nvPr>
        </p:nvSpPr>
        <p:spPr/>
        <p:txBody>
          <a:bodyPr/>
          <a:lstStyle/>
          <a:p>
            <a:r>
              <a:rPr lang="en-US" altLang="en-US"/>
              <a:t>Overview of Random Forests </a:t>
            </a:r>
          </a:p>
        </p:txBody>
      </p:sp>
      <p:pic>
        <p:nvPicPr>
          <p:cNvPr id="67587" name="Picture 4">
            <a:extLst>
              <a:ext uri="{FF2B5EF4-FFF2-40B4-BE49-F238E27FC236}">
                <a16:creationId xmlns:a16="http://schemas.microsoft.com/office/drawing/2014/main" id="{FA77DCB2-DB70-4118-8217-E2EF8780D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0" y="1584325"/>
            <a:ext cx="8027988"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TextBox 5">
            <a:extLst>
              <a:ext uri="{FF2B5EF4-FFF2-40B4-BE49-F238E27FC236}">
                <a16:creationId xmlns:a16="http://schemas.microsoft.com/office/drawing/2014/main" id="{B9FFCB9E-96AB-41C4-ADC8-FC6DA3A1280C}"/>
              </a:ext>
            </a:extLst>
          </p:cNvPr>
          <p:cNvSpPr txBox="1">
            <a:spLocks noChangeArrowheads="1"/>
          </p:cNvSpPr>
          <p:nvPr/>
        </p:nvSpPr>
        <p:spPr bwMode="auto">
          <a:xfrm>
            <a:off x="719138" y="6086475"/>
            <a:ext cx="390683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900"/>
              <a:t>Images from Wikipedia and designated in public domain</a:t>
            </a:r>
          </a:p>
        </p:txBody>
      </p:sp>
      <p:sp>
        <p:nvSpPr>
          <p:cNvPr id="67589" name="TextBox 8">
            <a:extLst>
              <a:ext uri="{FF2B5EF4-FFF2-40B4-BE49-F238E27FC236}">
                <a16:creationId xmlns:a16="http://schemas.microsoft.com/office/drawing/2014/main" id="{6186FCC3-F3FD-46BD-8265-B7B26EDCC645}"/>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D92C54-B58F-49BE-8A63-C1C367D326A6}"/>
              </a:ext>
            </a:extLst>
          </p:cNvPr>
          <p:cNvSpPr>
            <a:spLocks noGrp="1"/>
          </p:cNvSpPr>
          <p:nvPr>
            <p:ph type="body" sz="quarter" idx="15"/>
          </p:nvPr>
        </p:nvSpPr>
        <p:spPr>
          <a:xfrm>
            <a:off x="774700" y="515938"/>
            <a:ext cx="10690225" cy="382587"/>
          </a:xfrm>
        </p:spPr>
        <p:txBody>
          <a:bodyPr/>
          <a:lstStyle/>
          <a:p>
            <a:pPr>
              <a:defRPr/>
            </a:pPr>
            <a:r>
              <a:rPr sz="4400" dirty="0">
                <a:solidFill>
                  <a:srgbClr val="FF0000"/>
                </a:solidFill>
              </a:rPr>
              <a:t>Artificial Neural Networks</a:t>
            </a:r>
          </a:p>
        </p:txBody>
      </p:sp>
      <p:sp>
        <p:nvSpPr>
          <p:cNvPr id="8" name="TextBox 7">
            <a:extLst>
              <a:ext uri="{FF2B5EF4-FFF2-40B4-BE49-F238E27FC236}">
                <a16:creationId xmlns:a16="http://schemas.microsoft.com/office/drawing/2014/main" id="{E6CEAABB-015D-4809-883F-71174AC496C0}"/>
              </a:ext>
            </a:extLst>
          </p:cNvPr>
          <p:cNvSpPr txBox="1"/>
          <p:nvPr/>
        </p:nvSpPr>
        <p:spPr>
          <a:xfrm>
            <a:off x="487363" y="5999163"/>
            <a:ext cx="11704637" cy="422275"/>
          </a:xfrm>
          <a:prstGeom prst="rect">
            <a:avLst/>
          </a:prstGeom>
          <a:noFill/>
        </p:spPr>
        <p:txBody>
          <a:bodyPr>
            <a:spAutoFit/>
          </a:bodyPr>
          <a:lstStyle/>
          <a:p>
            <a:pPr eaLnBrk="1" fontAlgn="auto" hangingPunct="1">
              <a:spcBef>
                <a:spcPts val="0"/>
              </a:spcBef>
              <a:spcAft>
                <a:spcPts val="0"/>
              </a:spcAft>
              <a:defRPr/>
            </a:pPr>
            <a:r>
              <a:rPr lang="en-US" sz="1050" dirty="0">
                <a:latin typeface="+mn-lt"/>
              </a:rPr>
              <a:t>Images used with permission from: Heaton, J. (2015). </a:t>
            </a:r>
            <a:r>
              <a:rPr lang="en-US" sz="1050" i="1" dirty="0">
                <a:latin typeface="+mn-lt"/>
              </a:rPr>
              <a:t>Artificial Intelligence for Humans, Volume 3: Deep Learning and Neural Networks</a:t>
            </a:r>
            <a:r>
              <a:rPr lang="en-US" sz="1050" dirty="0">
                <a:latin typeface="+mn-lt"/>
              </a:rPr>
              <a:t>. St. Louis, MO: Heaton Research, Inc, 1505714346.</a:t>
            </a:r>
          </a:p>
          <a:p>
            <a:pPr eaLnBrk="1" fontAlgn="auto" hangingPunct="1">
              <a:spcBef>
                <a:spcPts val="0"/>
              </a:spcBef>
              <a:spcAft>
                <a:spcPts val="0"/>
              </a:spcAft>
              <a:defRPr/>
            </a:pPr>
            <a:endParaRPr lang="en-US" sz="1100" dirty="0">
              <a:latin typeface="+mn-lt"/>
            </a:endParaRPr>
          </a:p>
        </p:txBody>
      </p:sp>
      <p:pic>
        <p:nvPicPr>
          <p:cNvPr id="69636" name="Picture 5">
            <a:extLst>
              <a:ext uri="{FF2B5EF4-FFF2-40B4-BE49-F238E27FC236}">
                <a16:creationId xmlns:a16="http://schemas.microsoft.com/office/drawing/2014/main" id="{A1A4A2CB-396B-4D89-824F-CF9A00CD0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8" y="2024063"/>
            <a:ext cx="540226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8">
            <a:extLst>
              <a:ext uri="{FF2B5EF4-FFF2-40B4-BE49-F238E27FC236}">
                <a16:creationId xmlns:a16="http://schemas.microsoft.com/office/drawing/2014/main" id="{ABB911C7-0C93-47BD-9377-5BEEA354A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3" y="1341438"/>
            <a:ext cx="5630862"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8" name="TextBox 8">
            <a:extLst>
              <a:ext uri="{FF2B5EF4-FFF2-40B4-BE49-F238E27FC236}">
                <a16:creationId xmlns:a16="http://schemas.microsoft.com/office/drawing/2014/main" id="{3D72B3AD-B502-45E5-8558-36B7E66D384F}"/>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2" name="Group 1">
            <a:extLst>
              <a:ext uri="{FF2B5EF4-FFF2-40B4-BE49-F238E27FC236}">
                <a16:creationId xmlns:a16="http://schemas.microsoft.com/office/drawing/2014/main" id="{2A79581D-68BC-48A9-A8B0-F1402E9F0BBC}"/>
              </a:ext>
            </a:extLst>
          </p:cNvPr>
          <p:cNvGrpSpPr>
            <a:grpSpLocks/>
          </p:cNvGrpSpPr>
          <p:nvPr/>
        </p:nvGrpSpPr>
        <p:grpSpPr bwMode="auto">
          <a:xfrm>
            <a:off x="1385888" y="0"/>
            <a:ext cx="4125912" cy="4314825"/>
            <a:chOff x="723012" y="435935"/>
            <a:chExt cx="4859081" cy="5050464"/>
          </a:xfrm>
        </p:grpSpPr>
        <p:pic>
          <p:nvPicPr>
            <p:cNvPr id="71692" name="Picture 6">
              <a:extLst>
                <a:ext uri="{FF2B5EF4-FFF2-40B4-BE49-F238E27FC236}">
                  <a16:creationId xmlns:a16="http://schemas.microsoft.com/office/drawing/2014/main" id="{A03E07A8-B89E-45BF-83B8-1B2F3027CE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12" y="435935"/>
              <a:ext cx="4859081" cy="505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D1B9E51E-D535-4B0E-883D-549F4978AB07}"/>
                </a:ext>
              </a:extLst>
            </p:cNvPr>
            <p:cNvSpPr/>
            <p:nvPr/>
          </p:nvSpPr>
          <p:spPr>
            <a:xfrm>
              <a:off x="2977746" y="3221309"/>
              <a:ext cx="381398" cy="4366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3" name="Rectangle 12">
              <a:extLst>
                <a:ext uri="{FF2B5EF4-FFF2-40B4-BE49-F238E27FC236}">
                  <a16:creationId xmlns:a16="http://schemas.microsoft.com/office/drawing/2014/main" id="{9CF8ED71-508A-4882-B56C-83A0A7CF4152}"/>
                </a:ext>
              </a:extLst>
            </p:cNvPr>
            <p:cNvSpPr/>
            <p:nvPr/>
          </p:nvSpPr>
          <p:spPr>
            <a:xfrm>
              <a:off x="3448884" y="3171138"/>
              <a:ext cx="383267" cy="4348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4" name="Rectangle 13">
              <a:extLst>
                <a:ext uri="{FF2B5EF4-FFF2-40B4-BE49-F238E27FC236}">
                  <a16:creationId xmlns:a16="http://schemas.microsoft.com/office/drawing/2014/main" id="{9040B346-83DE-4466-8FCB-2DF9037A255F}"/>
                </a:ext>
              </a:extLst>
            </p:cNvPr>
            <p:cNvSpPr/>
            <p:nvPr/>
          </p:nvSpPr>
          <p:spPr>
            <a:xfrm>
              <a:off x="3920022" y="3321650"/>
              <a:ext cx="383267" cy="4348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5" name="Rectangle 14">
              <a:extLst>
                <a:ext uri="{FF2B5EF4-FFF2-40B4-BE49-F238E27FC236}">
                  <a16:creationId xmlns:a16="http://schemas.microsoft.com/office/drawing/2014/main" id="{15230B5B-49BC-4B3B-94AF-8AA0513B0572}"/>
                </a:ext>
              </a:extLst>
            </p:cNvPr>
            <p:cNvSpPr/>
            <p:nvPr/>
          </p:nvSpPr>
          <p:spPr>
            <a:xfrm>
              <a:off x="4338812" y="3356954"/>
              <a:ext cx="381398" cy="4348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pic>
        <p:nvPicPr>
          <p:cNvPr id="71683" name="Picture 16">
            <a:extLst>
              <a:ext uri="{FF2B5EF4-FFF2-40B4-BE49-F238E27FC236}">
                <a16:creationId xmlns:a16="http://schemas.microsoft.com/office/drawing/2014/main" id="{2BEEE23E-33C0-4471-9DF7-0113C0116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463" y="1781175"/>
            <a:ext cx="5411787"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4" name="TextBox 17">
            <a:extLst>
              <a:ext uri="{FF2B5EF4-FFF2-40B4-BE49-F238E27FC236}">
                <a16:creationId xmlns:a16="http://schemas.microsoft.com/office/drawing/2014/main" id="{2F495805-7E07-4EB5-ADB1-86CDCF6692DB}"/>
              </a:ext>
            </a:extLst>
          </p:cNvPr>
          <p:cNvSpPr txBox="1">
            <a:spLocks noChangeArrowheads="1"/>
          </p:cNvSpPr>
          <p:nvPr/>
        </p:nvSpPr>
        <p:spPr bwMode="auto">
          <a:xfrm>
            <a:off x="5986463" y="5284788"/>
            <a:ext cx="5411787"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Convolutional Neural Networks provide the front end (for Deep Neural Networks) to enable facial recognition and autonomous vehicles.</a:t>
            </a:r>
          </a:p>
        </p:txBody>
      </p:sp>
      <p:sp>
        <p:nvSpPr>
          <p:cNvPr id="71685" name="TextBox 18">
            <a:extLst>
              <a:ext uri="{FF2B5EF4-FFF2-40B4-BE49-F238E27FC236}">
                <a16:creationId xmlns:a16="http://schemas.microsoft.com/office/drawing/2014/main" id="{0B332D1A-87C9-45EA-8A2B-F3796B41F5B3}"/>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pic>
        <p:nvPicPr>
          <p:cNvPr id="71686" name="Picture 3">
            <a:extLst>
              <a:ext uri="{FF2B5EF4-FFF2-40B4-BE49-F238E27FC236}">
                <a16:creationId xmlns:a16="http://schemas.microsoft.com/office/drawing/2014/main" id="{04A09379-40C1-49A7-A901-51024DDE0C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675" y="3897313"/>
            <a:ext cx="2593975" cy="264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7E79F4B1-2DC9-4DA3-B553-83E7CE9F0BE4}"/>
              </a:ext>
            </a:extLst>
          </p:cNvPr>
          <p:cNvSpPr/>
          <p:nvPr/>
        </p:nvSpPr>
        <p:spPr>
          <a:xfrm>
            <a:off x="1014413" y="3897313"/>
            <a:ext cx="436562" cy="4667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0" name="Rectangle 19">
            <a:extLst>
              <a:ext uri="{FF2B5EF4-FFF2-40B4-BE49-F238E27FC236}">
                <a16:creationId xmlns:a16="http://schemas.microsoft.com/office/drawing/2014/main" id="{0630692E-2960-4ACF-B8ED-80C7C2595AA5}"/>
              </a:ext>
            </a:extLst>
          </p:cNvPr>
          <p:cNvSpPr/>
          <p:nvPr/>
        </p:nvSpPr>
        <p:spPr>
          <a:xfrm>
            <a:off x="2574925" y="4687888"/>
            <a:ext cx="265113" cy="2619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1689" name="TextBox 5">
            <a:extLst>
              <a:ext uri="{FF2B5EF4-FFF2-40B4-BE49-F238E27FC236}">
                <a16:creationId xmlns:a16="http://schemas.microsoft.com/office/drawing/2014/main" id="{322A1C11-39DD-4C4B-9B66-05B43250BDC3}"/>
              </a:ext>
            </a:extLst>
          </p:cNvPr>
          <p:cNvSpPr txBox="1">
            <a:spLocks noChangeArrowheads="1"/>
          </p:cNvSpPr>
          <p:nvPr/>
        </p:nvSpPr>
        <p:spPr bwMode="auto">
          <a:xfrm>
            <a:off x="3408363" y="4860925"/>
            <a:ext cx="20081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Very good, but still not perfect</a:t>
            </a:r>
          </a:p>
        </p:txBody>
      </p:sp>
      <p:cxnSp>
        <p:nvCxnSpPr>
          <p:cNvPr id="9" name="Straight Arrow Connector 8">
            <a:extLst>
              <a:ext uri="{FF2B5EF4-FFF2-40B4-BE49-F238E27FC236}">
                <a16:creationId xmlns:a16="http://schemas.microsoft.com/office/drawing/2014/main" id="{868B39FB-DE20-4581-98A9-272F2A8E9EA7}"/>
              </a:ext>
            </a:extLst>
          </p:cNvPr>
          <p:cNvCxnSpPr/>
          <p:nvPr/>
        </p:nvCxnSpPr>
        <p:spPr>
          <a:xfrm flipV="1">
            <a:off x="4184650" y="4364038"/>
            <a:ext cx="79375" cy="5857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2A3EC9-E73E-4A28-BF85-BE9227703A4B}"/>
              </a:ext>
            </a:extLst>
          </p:cNvPr>
          <p:cNvCxnSpPr>
            <a:cxnSpLocks/>
            <a:stCxn id="71689" idx="1"/>
          </p:cNvCxnSpPr>
          <p:nvPr/>
        </p:nvCxnSpPr>
        <p:spPr>
          <a:xfrm flipH="1" flipV="1">
            <a:off x="2905125" y="4819650"/>
            <a:ext cx="503238" cy="3651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4">
            <a:extLst>
              <a:ext uri="{FF2B5EF4-FFF2-40B4-BE49-F238E27FC236}">
                <a16:creationId xmlns:a16="http://schemas.microsoft.com/office/drawing/2014/main" id="{DCF64648-1201-41A8-9A79-5C19D0E7B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635"/>
          <a:stretch>
            <a:fillRect/>
          </a:stretch>
        </p:blipFill>
        <p:spPr bwMode="auto">
          <a:xfrm>
            <a:off x="2692400" y="301625"/>
            <a:ext cx="6896100" cy="616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TextBox 3">
            <a:extLst>
              <a:ext uri="{FF2B5EF4-FFF2-40B4-BE49-F238E27FC236}">
                <a16:creationId xmlns:a16="http://schemas.microsoft.com/office/drawing/2014/main" id="{3C21DEEF-4128-4235-AA52-728B125C0E0B}"/>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
        <p:nvSpPr>
          <p:cNvPr id="2" name="Oval 1">
            <a:extLst>
              <a:ext uri="{FF2B5EF4-FFF2-40B4-BE49-F238E27FC236}">
                <a16:creationId xmlns:a16="http://schemas.microsoft.com/office/drawing/2014/main" id="{D554CECF-C34F-4F3C-AB2B-D6CB18AB75F5}"/>
              </a:ext>
            </a:extLst>
          </p:cNvPr>
          <p:cNvSpPr/>
          <p:nvPr/>
        </p:nvSpPr>
        <p:spPr>
          <a:xfrm>
            <a:off x="7539038" y="3082925"/>
            <a:ext cx="477837" cy="75565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5">
            <a:extLst>
              <a:ext uri="{FF2B5EF4-FFF2-40B4-BE49-F238E27FC236}">
                <a16:creationId xmlns:a16="http://schemas.microsoft.com/office/drawing/2014/main" id="{7BFEE674-6634-4E32-9E9E-65BFF0D4D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3" y="604838"/>
            <a:ext cx="8704262"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Content Placeholder 6">
            <a:extLst>
              <a:ext uri="{FF2B5EF4-FFF2-40B4-BE49-F238E27FC236}">
                <a16:creationId xmlns:a16="http://schemas.microsoft.com/office/drawing/2014/main" id="{9EEDC7D7-DC03-41A4-B68D-AD328E3FBB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5188" y="3508375"/>
            <a:ext cx="4700587" cy="274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TextBox 6">
            <a:extLst>
              <a:ext uri="{FF2B5EF4-FFF2-40B4-BE49-F238E27FC236}">
                <a16:creationId xmlns:a16="http://schemas.microsoft.com/office/drawing/2014/main" id="{4E733607-7A05-4290-9D11-5E5222EA3C6B}"/>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a:extLst>
              <a:ext uri="{FF2B5EF4-FFF2-40B4-BE49-F238E27FC236}">
                <a16:creationId xmlns:a16="http://schemas.microsoft.com/office/drawing/2014/main" id="{8D2AE23E-885D-43E6-B87D-32D642056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1057275"/>
            <a:ext cx="803275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TextBox 4">
            <a:extLst>
              <a:ext uri="{FF2B5EF4-FFF2-40B4-BE49-F238E27FC236}">
                <a16:creationId xmlns:a16="http://schemas.microsoft.com/office/drawing/2014/main" id="{EAE72304-50C5-43AE-807C-9509EF435E27}"/>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
            <a:extLst>
              <a:ext uri="{FF2B5EF4-FFF2-40B4-BE49-F238E27FC236}">
                <a16:creationId xmlns:a16="http://schemas.microsoft.com/office/drawing/2014/main" id="{AA5A3ADF-3279-4963-8FE6-5A6A99BD4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93738"/>
            <a:ext cx="9810750" cy="440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5" name="Picture 2">
            <a:extLst>
              <a:ext uri="{FF2B5EF4-FFF2-40B4-BE49-F238E27FC236}">
                <a16:creationId xmlns:a16="http://schemas.microsoft.com/office/drawing/2014/main" id="{10EB6DA0-1155-486D-9C2F-93FF611D1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3150" y="4824413"/>
            <a:ext cx="19446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6" name="Picture 3">
            <a:extLst>
              <a:ext uri="{FF2B5EF4-FFF2-40B4-BE49-F238E27FC236}">
                <a16:creationId xmlns:a16="http://schemas.microsoft.com/office/drawing/2014/main" id="{2541B9B1-169A-4EC4-8B0E-7463D11FDB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6338" y="4824413"/>
            <a:ext cx="18700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TextBox 5">
            <a:extLst>
              <a:ext uri="{FF2B5EF4-FFF2-40B4-BE49-F238E27FC236}">
                <a16:creationId xmlns:a16="http://schemas.microsoft.com/office/drawing/2014/main" id="{34CDAC6E-BE76-4F20-9ECE-2CE4B03D0B55}"/>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1">
            <a:extLst>
              <a:ext uri="{FF2B5EF4-FFF2-40B4-BE49-F238E27FC236}">
                <a16:creationId xmlns:a16="http://schemas.microsoft.com/office/drawing/2014/main" id="{905B42E1-7568-4D08-A483-9F2D955A1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352425"/>
            <a:ext cx="5308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Picture 2">
            <a:extLst>
              <a:ext uri="{FF2B5EF4-FFF2-40B4-BE49-F238E27FC236}">
                <a16:creationId xmlns:a16="http://schemas.microsoft.com/office/drawing/2014/main" id="{1D238B42-1B8F-4B91-BB7B-DCF60A76B2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8425" y="352425"/>
            <a:ext cx="46926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Picture 3">
            <a:extLst>
              <a:ext uri="{FF2B5EF4-FFF2-40B4-BE49-F238E27FC236}">
                <a16:creationId xmlns:a16="http://schemas.microsoft.com/office/drawing/2014/main" id="{5D632E65-81CA-4EC3-A915-D35261D3A1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 y="3514725"/>
            <a:ext cx="477678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Picture 4">
            <a:extLst>
              <a:ext uri="{FF2B5EF4-FFF2-40B4-BE49-F238E27FC236}">
                <a16:creationId xmlns:a16="http://schemas.microsoft.com/office/drawing/2014/main" id="{1B6486B0-306A-4FBF-9C12-0DCB7029C1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1713" y="3514725"/>
            <a:ext cx="512921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TextBox 6">
            <a:extLst>
              <a:ext uri="{FF2B5EF4-FFF2-40B4-BE49-F238E27FC236}">
                <a16:creationId xmlns:a16="http://schemas.microsoft.com/office/drawing/2014/main" id="{B1B59A0D-DF66-4101-B32F-A98E991F7DCC}"/>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Box 4">
            <a:extLst>
              <a:ext uri="{FF2B5EF4-FFF2-40B4-BE49-F238E27FC236}">
                <a16:creationId xmlns:a16="http://schemas.microsoft.com/office/drawing/2014/main" id="{39B52BE6-977E-45B3-A7E4-CC32F613B09E}"/>
              </a:ext>
            </a:extLst>
          </p:cNvPr>
          <p:cNvSpPr txBox="1">
            <a:spLocks noChangeArrowheads="1"/>
          </p:cNvSpPr>
          <p:nvPr/>
        </p:nvSpPr>
        <p:spPr bwMode="auto">
          <a:xfrm>
            <a:off x="7618413" y="3806825"/>
            <a:ext cx="4581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t>Cost Function, C = ½ Sum[(Y – Ŷ)</a:t>
            </a:r>
            <a:r>
              <a:rPr lang="en-US" altLang="en-US" sz="2400" baseline="30000"/>
              <a:t>2</a:t>
            </a:r>
            <a:r>
              <a:rPr lang="en-US" altLang="en-US" sz="2400"/>
              <a:t>]</a:t>
            </a:r>
          </a:p>
        </p:txBody>
      </p:sp>
      <p:grpSp>
        <p:nvGrpSpPr>
          <p:cNvPr id="83971" name="Group 15">
            <a:extLst>
              <a:ext uri="{FF2B5EF4-FFF2-40B4-BE49-F238E27FC236}">
                <a16:creationId xmlns:a16="http://schemas.microsoft.com/office/drawing/2014/main" id="{6D48D778-8ADB-4FB7-875B-4F49EF947691}"/>
              </a:ext>
            </a:extLst>
          </p:cNvPr>
          <p:cNvGrpSpPr>
            <a:grpSpLocks/>
          </p:cNvGrpSpPr>
          <p:nvPr/>
        </p:nvGrpSpPr>
        <p:grpSpPr bwMode="auto">
          <a:xfrm>
            <a:off x="461963" y="530225"/>
            <a:ext cx="10744200" cy="3535363"/>
            <a:chOff x="461962" y="544859"/>
            <a:chExt cx="13416089" cy="4960267"/>
          </a:xfrm>
        </p:grpSpPr>
        <p:pic>
          <p:nvPicPr>
            <p:cNvPr id="83981" name="Picture 2">
              <a:extLst>
                <a:ext uri="{FF2B5EF4-FFF2-40B4-BE49-F238E27FC236}">
                  <a16:creationId xmlns:a16="http://schemas.microsoft.com/office/drawing/2014/main" id="{7D7BB0E2-A427-48AF-9439-8BA019FC9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399"/>
            <a:stretch>
              <a:fillRect/>
            </a:stretch>
          </p:blipFill>
          <p:spPr bwMode="auto">
            <a:xfrm>
              <a:off x="461962" y="544859"/>
              <a:ext cx="9011646" cy="4960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82" name="TextBox 3">
              <a:extLst>
                <a:ext uri="{FF2B5EF4-FFF2-40B4-BE49-F238E27FC236}">
                  <a16:creationId xmlns:a16="http://schemas.microsoft.com/office/drawing/2014/main" id="{90299D50-8268-43AA-8C9E-47DD56830214}"/>
                </a:ext>
              </a:extLst>
            </p:cNvPr>
            <p:cNvSpPr txBox="1">
              <a:spLocks noChangeArrowheads="1"/>
            </p:cNvSpPr>
            <p:nvPr/>
          </p:nvSpPr>
          <p:spPr bwMode="auto">
            <a:xfrm>
              <a:off x="9473608" y="3232298"/>
              <a:ext cx="4404443" cy="64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t>Ŷ</a:t>
              </a:r>
              <a:r>
                <a:rPr lang="en-US" altLang="en-US" sz="2400" baseline="-25000"/>
                <a:t>m</a:t>
              </a:r>
              <a:r>
                <a:rPr lang="en-US" altLang="en-US" sz="2400"/>
                <a:t> (output values)</a:t>
              </a:r>
            </a:p>
          </p:txBody>
        </p:sp>
        <p:sp>
          <p:nvSpPr>
            <p:cNvPr id="83983" name="TextBox 5">
              <a:extLst>
                <a:ext uri="{FF2B5EF4-FFF2-40B4-BE49-F238E27FC236}">
                  <a16:creationId xmlns:a16="http://schemas.microsoft.com/office/drawing/2014/main" id="{BE0714AF-D3AB-4D0A-BD50-0E4C5937BD1A}"/>
                </a:ext>
              </a:extLst>
            </p:cNvPr>
            <p:cNvSpPr txBox="1">
              <a:spLocks noChangeArrowheads="1"/>
            </p:cNvSpPr>
            <p:nvPr/>
          </p:nvSpPr>
          <p:spPr bwMode="auto">
            <a:xfrm>
              <a:off x="9548036" y="4029739"/>
              <a:ext cx="3785699" cy="64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t>Y</a:t>
              </a:r>
              <a:r>
                <a:rPr lang="en-US" altLang="en-US" sz="2400" baseline="-25000"/>
                <a:t>m</a:t>
              </a:r>
              <a:r>
                <a:rPr lang="en-US" altLang="en-US" sz="2400"/>
                <a:t> = actual values</a:t>
              </a:r>
            </a:p>
          </p:txBody>
        </p:sp>
        <p:sp>
          <p:nvSpPr>
            <p:cNvPr id="83984" name="TextBox 6">
              <a:extLst>
                <a:ext uri="{FF2B5EF4-FFF2-40B4-BE49-F238E27FC236}">
                  <a16:creationId xmlns:a16="http://schemas.microsoft.com/office/drawing/2014/main" id="{AB84C5DB-E7D0-4A96-A25E-084023616B75}"/>
                </a:ext>
              </a:extLst>
            </p:cNvPr>
            <p:cNvSpPr txBox="1">
              <a:spLocks noChangeArrowheads="1"/>
            </p:cNvSpPr>
            <p:nvPr/>
          </p:nvSpPr>
          <p:spPr bwMode="auto">
            <a:xfrm>
              <a:off x="2583712" y="1445210"/>
              <a:ext cx="318977" cy="375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rgbClr val="7030A0"/>
                  </a:solidFill>
                </a:rPr>
                <a:t>weights</a:t>
              </a:r>
            </a:p>
          </p:txBody>
        </p:sp>
        <p:sp>
          <p:nvSpPr>
            <p:cNvPr id="83985" name="TextBox 7">
              <a:extLst>
                <a:ext uri="{FF2B5EF4-FFF2-40B4-BE49-F238E27FC236}">
                  <a16:creationId xmlns:a16="http://schemas.microsoft.com/office/drawing/2014/main" id="{B45E4F9D-3089-4CE1-B108-D7DB26AF8939}"/>
                </a:ext>
              </a:extLst>
            </p:cNvPr>
            <p:cNvSpPr txBox="1">
              <a:spLocks noChangeArrowheads="1"/>
            </p:cNvSpPr>
            <p:nvPr/>
          </p:nvSpPr>
          <p:spPr bwMode="auto">
            <a:xfrm>
              <a:off x="4827181" y="1445210"/>
              <a:ext cx="318977" cy="375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rgbClr val="7030A0"/>
                  </a:solidFill>
                </a:rPr>
                <a:t>weights</a:t>
              </a:r>
            </a:p>
          </p:txBody>
        </p:sp>
        <p:sp>
          <p:nvSpPr>
            <p:cNvPr id="83986" name="TextBox 8">
              <a:extLst>
                <a:ext uri="{FF2B5EF4-FFF2-40B4-BE49-F238E27FC236}">
                  <a16:creationId xmlns:a16="http://schemas.microsoft.com/office/drawing/2014/main" id="{33A59CBA-A197-439C-841D-2B64417AF570}"/>
                </a:ext>
              </a:extLst>
            </p:cNvPr>
            <p:cNvSpPr txBox="1">
              <a:spLocks noChangeArrowheads="1"/>
            </p:cNvSpPr>
            <p:nvPr/>
          </p:nvSpPr>
          <p:spPr bwMode="auto">
            <a:xfrm>
              <a:off x="7150394" y="2124302"/>
              <a:ext cx="318977" cy="2850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rgbClr val="7030A0"/>
                  </a:solidFill>
                </a:rPr>
                <a:t>weights</a:t>
              </a:r>
            </a:p>
          </p:txBody>
        </p:sp>
        <p:sp>
          <p:nvSpPr>
            <p:cNvPr id="10" name="TextBox 9">
              <a:extLst>
                <a:ext uri="{FF2B5EF4-FFF2-40B4-BE49-F238E27FC236}">
                  <a16:creationId xmlns:a16="http://schemas.microsoft.com/office/drawing/2014/main" id="{6CB69D67-100A-4082-8B28-356C68AF045A}"/>
                </a:ext>
              </a:extLst>
            </p:cNvPr>
            <p:cNvSpPr txBox="1"/>
            <p:nvPr/>
          </p:nvSpPr>
          <p:spPr>
            <a:xfrm>
              <a:off x="3980513" y="1654070"/>
              <a:ext cx="360775" cy="3757508"/>
            </a:xfrm>
            <a:prstGeom prst="rect">
              <a:avLst/>
            </a:prstGeom>
            <a:noFill/>
          </p:spPr>
          <p:txBody>
            <a:bodyPr>
              <a:spAutoFit/>
            </a:bodyPr>
            <a:lstStyle/>
            <a:p>
              <a:pPr eaLnBrk="1" fontAlgn="auto" hangingPunct="1">
                <a:spcBef>
                  <a:spcPts val="0"/>
                </a:spcBef>
                <a:spcAft>
                  <a:spcPts val="0"/>
                </a:spcAft>
                <a:defRPr/>
              </a:pPr>
              <a:r>
                <a:rPr lang="en-US" sz="2400" dirty="0">
                  <a:solidFill>
                    <a:schemeClr val="accent1">
                      <a:lumMod val="60000"/>
                      <a:lumOff val="40000"/>
                    </a:schemeClr>
                  </a:solidFill>
                  <a:latin typeface="+mn-lt"/>
                </a:rPr>
                <a:t>NEURONS</a:t>
              </a:r>
            </a:p>
          </p:txBody>
        </p:sp>
        <p:sp>
          <p:nvSpPr>
            <p:cNvPr id="12" name="TextBox 11">
              <a:extLst>
                <a:ext uri="{FF2B5EF4-FFF2-40B4-BE49-F238E27FC236}">
                  <a16:creationId xmlns:a16="http://schemas.microsoft.com/office/drawing/2014/main" id="{C1548B4A-778A-4AE4-8328-9CA5EE6EB987}"/>
                </a:ext>
              </a:extLst>
            </p:cNvPr>
            <p:cNvSpPr txBox="1"/>
            <p:nvPr/>
          </p:nvSpPr>
          <p:spPr>
            <a:xfrm>
              <a:off x="6091645" y="1576114"/>
              <a:ext cx="360775" cy="3759735"/>
            </a:xfrm>
            <a:prstGeom prst="rect">
              <a:avLst/>
            </a:prstGeom>
            <a:noFill/>
          </p:spPr>
          <p:txBody>
            <a:bodyPr>
              <a:spAutoFit/>
            </a:bodyPr>
            <a:lstStyle/>
            <a:p>
              <a:pPr eaLnBrk="1" fontAlgn="auto" hangingPunct="1">
                <a:spcBef>
                  <a:spcPts val="0"/>
                </a:spcBef>
                <a:spcAft>
                  <a:spcPts val="0"/>
                </a:spcAft>
                <a:defRPr/>
              </a:pPr>
              <a:r>
                <a:rPr lang="en-US" sz="2400" dirty="0">
                  <a:solidFill>
                    <a:schemeClr val="accent1">
                      <a:lumMod val="60000"/>
                      <a:lumOff val="40000"/>
                    </a:schemeClr>
                  </a:solidFill>
                  <a:latin typeface="+mn-lt"/>
                </a:rPr>
                <a:t>NEURONS</a:t>
              </a:r>
            </a:p>
          </p:txBody>
        </p:sp>
        <p:sp>
          <p:nvSpPr>
            <p:cNvPr id="83989" name="TextBox 12">
              <a:extLst>
                <a:ext uri="{FF2B5EF4-FFF2-40B4-BE49-F238E27FC236}">
                  <a16:creationId xmlns:a16="http://schemas.microsoft.com/office/drawing/2014/main" id="{4842EBF5-3A71-4ED5-BB31-51F8EC9973C6}"/>
                </a:ext>
              </a:extLst>
            </p:cNvPr>
            <p:cNvSpPr txBox="1">
              <a:spLocks noChangeArrowheads="1"/>
            </p:cNvSpPr>
            <p:nvPr/>
          </p:nvSpPr>
          <p:spPr bwMode="auto">
            <a:xfrm>
              <a:off x="8707694" y="2366412"/>
              <a:ext cx="361507" cy="2246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a:solidFill>
                    <a:srgbClr val="92D050"/>
                  </a:solidFill>
                </a:rPr>
                <a:t>NEURONS</a:t>
              </a:r>
            </a:p>
          </p:txBody>
        </p:sp>
      </p:grpSp>
      <p:sp>
        <p:nvSpPr>
          <p:cNvPr id="15" name="TextBox 14">
            <a:extLst>
              <a:ext uri="{FF2B5EF4-FFF2-40B4-BE49-F238E27FC236}">
                <a16:creationId xmlns:a16="http://schemas.microsoft.com/office/drawing/2014/main" id="{4F626619-8ED8-4969-B921-49DF524888E2}"/>
              </a:ext>
            </a:extLst>
          </p:cNvPr>
          <p:cNvSpPr txBox="1">
            <a:spLocks noChangeArrowheads="1"/>
          </p:cNvSpPr>
          <p:nvPr/>
        </p:nvSpPr>
        <p:spPr bwMode="auto">
          <a:xfrm>
            <a:off x="219075" y="4308475"/>
            <a:ext cx="62404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Randomly initialize weights to small numbers (but not zero)</a:t>
            </a:r>
          </a:p>
        </p:txBody>
      </p:sp>
      <p:sp>
        <p:nvSpPr>
          <p:cNvPr id="17" name="TextBox 16">
            <a:extLst>
              <a:ext uri="{FF2B5EF4-FFF2-40B4-BE49-F238E27FC236}">
                <a16:creationId xmlns:a16="http://schemas.microsoft.com/office/drawing/2014/main" id="{EABBAA8E-42F6-4DF2-AA69-85E553F60F6A}"/>
              </a:ext>
            </a:extLst>
          </p:cNvPr>
          <p:cNvSpPr txBox="1">
            <a:spLocks noChangeArrowheads="1"/>
          </p:cNvSpPr>
          <p:nvPr/>
        </p:nvSpPr>
        <p:spPr bwMode="auto">
          <a:xfrm>
            <a:off x="219075" y="4643438"/>
            <a:ext cx="11837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Forward propagate vector of first observation to get predicted result Ŷ. Each feature goes into one node of input layer.  </a:t>
            </a:r>
          </a:p>
        </p:txBody>
      </p:sp>
      <p:sp>
        <p:nvSpPr>
          <p:cNvPr id="18" name="TextBox 17">
            <a:extLst>
              <a:ext uri="{FF2B5EF4-FFF2-40B4-BE49-F238E27FC236}">
                <a16:creationId xmlns:a16="http://schemas.microsoft.com/office/drawing/2014/main" id="{8E9132F8-9A7B-449C-A25B-8203E0A230AE}"/>
              </a:ext>
            </a:extLst>
          </p:cNvPr>
          <p:cNvSpPr txBox="1">
            <a:spLocks noChangeArrowheads="1"/>
          </p:cNvSpPr>
          <p:nvPr/>
        </p:nvSpPr>
        <p:spPr bwMode="auto">
          <a:xfrm>
            <a:off x="219075" y="4979988"/>
            <a:ext cx="89138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Compute and minimize cost function, then update weights according to how much they are responsible for errors (and multiplying by the learning rate). This is called back propagation.</a:t>
            </a:r>
          </a:p>
        </p:txBody>
      </p:sp>
      <p:sp>
        <p:nvSpPr>
          <p:cNvPr id="19" name="TextBox 18">
            <a:extLst>
              <a:ext uri="{FF2B5EF4-FFF2-40B4-BE49-F238E27FC236}">
                <a16:creationId xmlns:a16="http://schemas.microsoft.com/office/drawing/2014/main" id="{BE390DAF-6E10-466C-BF55-E17714C5B82E}"/>
              </a:ext>
            </a:extLst>
          </p:cNvPr>
          <p:cNvSpPr txBox="1">
            <a:spLocks noChangeArrowheads="1"/>
          </p:cNvSpPr>
          <p:nvPr/>
        </p:nvSpPr>
        <p:spPr bwMode="auto">
          <a:xfrm>
            <a:off x="1457325" y="3857625"/>
            <a:ext cx="5326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&gt;&gt;&gt;&gt;&gt;&gt;&gt;&gt;&gt;&gt;forward propagation&gt;&gt;&gt;&gt;&gt;&gt;&gt;&gt;&gt;&gt;&gt;&gt;&gt;&gt;&gt;&gt;&gt;&gt;</a:t>
            </a:r>
          </a:p>
        </p:txBody>
      </p:sp>
      <p:sp>
        <p:nvSpPr>
          <p:cNvPr id="20" name="TextBox 19">
            <a:extLst>
              <a:ext uri="{FF2B5EF4-FFF2-40B4-BE49-F238E27FC236}">
                <a16:creationId xmlns:a16="http://schemas.microsoft.com/office/drawing/2014/main" id="{22A8B698-4B8E-4383-AD58-C25AAA2E9D51}"/>
              </a:ext>
            </a:extLst>
          </p:cNvPr>
          <p:cNvSpPr txBox="1">
            <a:spLocks noChangeArrowheads="1"/>
          </p:cNvSpPr>
          <p:nvPr/>
        </p:nvSpPr>
        <p:spPr bwMode="auto">
          <a:xfrm>
            <a:off x="1997075" y="4029075"/>
            <a:ext cx="5357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rgbClr val="00B0F0"/>
                </a:solidFill>
              </a:rPr>
              <a:t>&lt;&lt;&lt;&lt;&lt;back propagation&lt;&lt;&lt;&lt;&lt;&lt;&lt;&lt;&lt;&lt;&lt;&lt;&lt;&lt;&lt;&lt;&lt;&lt;&lt;</a:t>
            </a:r>
          </a:p>
        </p:txBody>
      </p:sp>
      <p:sp>
        <p:nvSpPr>
          <p:cNvPr id="21" name="TextBox 20">
            <a:extLst>
              <a:ext uri="{FF2B5EF4-FFF2-40B4-BE49-F238E27FC236}">
                <a16:creationId xmlns:a16="http://schemas.microsoft.com/office/drawing/2014/main" id="{03E718A0-9320-4FFE-8DF3-B5C5B2BECB49}"/>
              </a:ext>
            </a:extLst>
          </p:cNvPr>
          <p:cNvSpPr txBox="1">
            <a:spLocks noChangeArrowheads="1"/>
          </p:cNvSpPr>
          <p:nvPr/>
        </p:nvSpPr>
        <p:spPr bwMode="auto">
          <a:xfrm>
            <a:off x="219075" y="5592763"/>
            <a:ext cx="11837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Continue to update weights after each observation (reinforcement learning) or after a batch of observations (batch learning)</a:t>
            </a:r>
          </a:p>
        </p:txBody>
      </p:sp>
      <p:sp>
        <p:nvSpPr>
          <p:cNvPr id="22" name="TextBox 21">
            <a:extLst>
              <a:ext uri="{FF2B5EF4-FFF2-40B4-BE49-F238E27FC236}">
                <a16:creationId xmlns:a16="http://schemas.microsoft.com/office/drawing/2014/main" id="{70B97C0D-A919-4CC4-BD4E-CF61037DE58B}"/>
              </a:ext>
            </a:extLst>
          </p:cNvPr>
          <p:cNvSpPr txBox="1">
            <a:spLocks noChangeArrowheads="1"/>
          </p:cNvSpPr>
          <p:nvPr/>
        </p:nvSpPr>
        <p:spPr bwMode="auto">
          <a:xfrm>
            <a:off x="219075" y="5927725"/>
            <a:ext cx="11274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An epoch occurs when all of the training set has passed through the process. Redo for as many epochs as desired.</a:t>
            </a:r>
          </a:p>
        </p:txBody>
      </p:sp>
      <p:sp>
        <p:nvSpPr>
          <p:cNvPr id="23" name="TextBox 22">
            <a:extLst>
              <a:ext uri="{FF2B5EF4-FFF2-40B4-BE49-F238E27FC236}">
                <a16:creationId xmlns:a16="http://schemas.microsoft.com/office/drawing/2014/main" id="{4959BF02-6A2C-48FB-B1B3-FAC0D83D9F43}"/>
              </a:ext>
            </a:extLst>
          </p:cNvPr>
          <p:cNvSpPr txBox="1"/>
          <p:nvPr/>
        </p:nvSpPr>
        <p:spPr>
          <a:xfrm>
            <a:off x="1152525" y="1338263"/>
            <a:ext cx="290513" cy="2676525"/>
          </a:xfrm>
          <a:prstGeom prst="rect">
            <a:avLst/>
          </a:prstGeom>
          <a:noFill/>
        </p:spPr>
        <p:txBody>
          <a:bodyPr>
            <a:spAutoFit/>
          </a:bodyPr>
          <a:lstStyle/>
          <a:p>
            <a:pPr eaLnBrk="1" fontAlgn="auto" hangingPunct="1">
              <a:spcBef>
                <a:spcPts val="0"/>
              </a:spcBef>
              <a:spcAft>
                <a:spcPts val="0"/>
              </a:spcAft>
              <a:defRPr/>
            </a:pPr>
            <a:r>
              <a:rPr lang="en-US" sz="2400" dirty="0">
                <a:solidFill>
                  <a:schemeClr val="accent2">
                    <a:lumMod val="40000"/>
                    <a:lumOff val="60000"/>
                  </a:schemeClr>
                </a:solidFill>
                <a:latin typeface="+mn-lt"/>
              </a:rPr>
              <a:t>NEURONS</a:t>
            </a:r>
          </a:p>
        </p:txBody>
      </p:sp>
      <p:sp>
        <p:nvSpPr>
          <p:cNvPr id="83980" name="TextBox 23">
            <a:extLst>
              <a:ext uri="{FF2B5EF4-FFF2-40B4-BE49-F238E27FC236}">
                <a16:creationId xmlns:a16="http://schemas.microsoft.com/office/drawing/2014/main" id="{D6C28983-9A4E-48E1-AFBA-B55A2D6D11C2}"/>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0-#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2" presetClass="entr" presetSubtype="2"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1+#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19" grpId="0"/>
      <p:bldP spid="20" grpId="0"/>
      <p:bldP spid="21" grpId="0"/>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2986F-7F0A-48D4-8349-FC70FAEADCBF}"/>
              </a:ext>
            </a:extLst>
          </p:cNvPr>
          <p:cNvSpPr>
            <a:spLocks noGrp="1"/>
          </p:cNvSpPr>
          <p:nvPr>
            <p:ph type="title"/>
          </p:nvPr>
        </p:nvSpPr>
        <p:spPr>
          <a:xfrm>
            <a:off x="892175" y="195263"/>
            <a:ext cx="10690225" cy="636587"/>
          </a:xfrm>
        </p:spPr>
        <p:txBody>
          <a:bodyPr rtlCol="0">
            <a:normAutofit fontScale="90000"/>
          </a:bodyPr>
          <a:lstStyle/>
          <a:p>
            <a:pPr fontAlgn="auto">
              <a:spcAft>
                <a:spcPts val="0"/>
              </a:spcAft>
              <a:defRPr/>
            </a:pPr>
            <a:r>
              <a:rPr lang="en-US" dirty="0"/>
              <a:t>Overview of Predictive Analytics Techniques</a:t>
            </a:r>
          </a:p>
        </p:txBody>
      </p:sp>
      <p:sp>
        <p:nvSpPr>
          <p:cNvPr id="4" name="Text Placeholder 3">
            <a:extLst>
              <a:ext uri="{FF2B5EF4-FFF2-40B4-BE49-F238E27FC236}">
                <a16:creationId xmlns:a16="http://schemas.microsoft.com/office/drawing/2014/main" id="{4A75D4D2-FE87-4774-9A09-262F1D74A815}"/>
              </a:ext>
            </a:extLst>
          </p:cNvPr>
          <p:cNvSpPr>
            <a:spLocks noGrp="1"/>
          </p:cNvSpPr>
          <p:nvPr>
            <p:ph type="body" sz="quarter" idx="15"/>
          </p:nvPr>
        </p:nvSpPr>
        <p:spPr>
          <a:xfrm>
            <a:off x="892175" y="771525"/>
            <a:ext cx="10690225" cy="384175"/>
          </a:xfrm>
        </p:spPr>
        <p:txBody>
          <a:bodyPr/>
          <a:lstStyle/>
          <a:p>
            <a:pPr>
              <a:defRPr/>
            </a:pPr>
            <a:r>
              <a:rPr dirty="0"/>
              <a:t>Deep Learning</a:t>
            </a:r>
          </a:p>
        </p:txBody>
      </p:sp>
      <p:pic>
        <p:nvPicPr>
          <p:cNvPr id="86020" name="Picture 4">
            <a:extLst>
              <a:ext uri="{FF2B5EF4-FFF2-40B4-BE49-F238E27FC236}">
                <a16:creationId xmlns:a16="http://schemas.microsoft.com/office/drawing/2014/main" id="{D1A7516A-F537-4A45-80FE-E7B5AA469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075" y="1122363"/>
            <a:ext cx="8358188"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TextBox 5">
            <a:extLst>
              <a:ext uri="{FF2B5EF4-FFF2-40B4-BE49-F238E27FC236}">
                <a16:creationId xmlns:a16="http://schemas.microsoft.com/office/drawing/2014/main" id="{E3FAC043-3136-48E3-B7D8-0532D1543086}"/>
              </a:ext>
            </a:extLst>
          </p:cNvPr>
          <p:cNvSpPr txBox="1">
            <a:spLocks noChangeArrowheads="1"/>
          </p:cNvSpPr>
          <p:nvPr/>
        </p:nvSpPr>
        <p:spPr bwMode="auto">
          <a:xfrm>
            <a:off x="1893888" y="6096000"/>
            <a:ext cx="8110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200"/>
              <a:t>Image used with permission from DataRobot</a:t>
            </a:r>
            <a:r>
              <a:rPr lang="en-US" altLang="en-US" sz="1200" baseline="30000"/>
              <a:t>®:</a:t>
            </a:r>
            <a:r>
              <a:rPr lang="en-US" altLang="en-US" sz="1200"/>
              <a:t> </a:t>
            </a:r>
            <a:r>
              <a:rPr lang="en-US" altLang="en-US" sz="1200">
                <a:hlinkClick r:id="rId4"/>
              </a:rPr>
              <a:t>https://www.datarobot.com/blog/a-primer-on-deep-learning/</a:t>
            </a:r>
            <a:r>
              <a:rPr lang="en-US" altLang="en-US" sz="1200"/>
              <a:t>  </a:t>
            </a:r>
          </a:p>
        </p:txBody>
      </p:sp>
      <p:sp>
        <p:nvSpPr>
          <p:cNvPr id="86022" name="TextBox 7">
            <a:extLst>
              <a:ext uri="{FF2B5EF4-FFF2-40B4-BE49-F238E27FC236}">
                <a16:creationId xmlns:a16="http://schemas.microsoft.com/office/drawing/2014/main" id="{69450F2D-075A-4EFE-B18A-4E6E7D147737}"/>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AA6EBC-350A-43E3-BF39-FF1AD0E3C1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6950" y="542925"/>
            <a:ext cx="7658100" cy="57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TextBox 2">
            <a:extLst>
              <a:ext uri="{FF2B5EF4-FFF2-40B4-BE49-F238E27FC236}">
                <a16:creationId xmlns:a16="http://schemas.microsoft.com/office/drawing/2014/main" id="{67CEE5AD-B898-410D-B680-69D164530328}"/>
              </a:ext>
            </a:extLst>
          </p:cNvPr>
          <p:cNvSpPr txBox="1">
            <a:spLocks noChangeArrowheads="1"/>
          </p:cNvSpPr>
          <p:nvPr/>
        </p:nvSpPr>
        <p:spPr bwMode="auto">
          <a:xfrm>
            <a:off x="382588" y="1438275"/>
            <a:ext cx="12065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Let’s talk about Data!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nodeType="click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Box 2">
            <a:extLst>
              <a:ext uri="{FF2B5EF4-FFF2-40B4-BE49-F238E27FC236}">
                <a16:creationId xmlns:a16="http://schemas.microsoft.com/office/drawing/2014/main" id="{BA0FEDCE-A0A9-4604-A3FE-0BA789B56348}"/>
              </a:ext>
            </a:extLst>
          </p:cNvPr>
          <p:cNvSpPr txBox="1">
            <a:spLocks noChangeArrowheads="1"/>
          </p:cNvSpPr>
          <p:nvPr/>
        </p:nvSpPr>
        <p:spPr bwMode="auto">
          <a:xfrm>
            <a:off x="579438" y="387350"/>
            <a:ext cx="607695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Simple Gradient Descent is great when you have a convex cost function; but what if you have a situation with several local minima? That’s when Stochastic Gradient Descent is used to test several bands within the range of the cost function, and get to better solutions without the need for thousands (or millions … or trillions) of trial and error values.</a:t>
            </a:r>
          </a:p>
        </p:txBody>
      </p:sp>
      <p:sp>
        <p:nvSpPr>
          <p:cNvPr id="88067" name="TextBox 6">
            <a:extLst>
              <a:ext uri="{FF2B5EF4-FFF2-40B4-BE49-F238E27FC236}">
                <a16:creationId xmlns:a16="http://schemas.microsoft.com/office/drawing/2014/main" id="{18C2DC82-B912-4DCA-B4D5-4768DA925006}"/>
              </a:ext>
            </a:extLst>
          </p:cNvPr>
          <p:cNvSpPr txBox="1">
            <a:spLocks noChangeArrowheads="1"/>
          </p:cNvSpPr>
          <p:nvPr/>
        </p:nvSpPr>
        <p:spPr bwMode="auto">
          <a:xfrm>
            <a:off x="7551738" y="296863"/>
            <a:ext cx="4465637"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600"/>
              <a:t>A free book to explain Deep Learning in more detail:</a:t>
            </a:r>
          </a:p>
          <a:p>
            <a:pPr eaLnBrk="1" hangingPunct="1"/>
            <a:r>
              <a:rPr lang="en-US" altLang="en-US" sz="1600">
                <a:hlinkClick r:id="rId3"/>
              </a:rPr>
              <a:t>http://neuralnetworksanddeeplearning.com/</a:t>
            </a:r>
            <a:r>
              <a:rPr lang="en-US" altLang="en-US" sz="1600"/>
              <a:t> </a:t>
            </a:r>
          </a:p>
          <a:p>
            <a:pPr eaLnBrk="1" hangingPunct="1"/>
            <a:endParaRPr lang="en-US" altLang="en-US"/>
          </a:p>
        </p:txBody>
      </p:sp>
      <p:sp>
        <p:nvSpPr>
          <p:cNvPr id="88068" name="TextBox 7">
            <a:extLst>
              <a:ext uri="{FF2B5EF4-FFF2-40B4-BE49-F238E27FC236}">
                <a16:creationId xmlns:a16="http://schemas.microsoft.com/office/drawing/2014/main" id="{FB119048-2167-4D1C-AF05-FF012D32C155}"/>
              </a:ext>
            </a:extLst>
          </p:cNvPr>
          <p:cNvSpPr txBox="1">
            <a:spLocks noChangeArrowheads="1"/>
          </p:cNvSpPr>
          <p:nvPr/>
        </p:nvSpPr>
        <p:spPr bwMode="auto">
          <a:xfrm>
            <a:off x="7178675" y="4913313"/>
            <a:ext cx="28670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A gentle introduction to Deep Learning is Jeff’s book:</a:t>
            </a:r>
          </a:p>
        </p:txBody>
      </p:sp>
      <p:pic>
        <p:nvPicPr>
          <p:cNvPr id="88069" name="Picture 2" descr="Artificial Intelligence for Humans, Volume 3: Deep Learning and Neural Networks by [Heaton, Jeff]">
            <a:extLst>
              <a:ext uri="{FF2B5EF4-FFF2-40B4-BE49-F238E27FC236}">
                <a16:creationId xmlns:a16="http://schemas.microsoft.com/office/drawing/2014/main" id="{BF9130C5-0023-47EF-8596-BD442A9702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3800" y="4821238"/>
            <a:ext cx="14859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0" name="TextBox 9">
            <a:extLst>
              <a:ext uri="{FF2B5EF4-FFF2-40B4-BE49-F238E27FC236}">
                <a16:creationId xmlns:a16="http://schemas.microsoft.com/office/drawing/2014/main" id="{4EEA3870-275D-47D9-89A7-8FB460B7DF3F}"/>
              </a:ext>
            </a:extLst>
          </p:cNvPr>
          <p:cNvSpPr txBox="1">
            <a:spLocks noChangeArrowheads="1"/>
          </p:cNvSpPr>
          <p:nvPr/>
        </p:nvSpPr>
        <p:spPr bwMode="auto">
          <a:xfrm>
            <a:off x="7539038" y="6394450"/>
            <a:ext cx="2732087"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A best seller on Amazon</a:t>
            </a:r>
          </a:p>
        </p:txBody>
      </p:sp>
      <p:cxnSp>
        <p:nvCxnSpPr>
          <p:cNvPr id="12" name="Connector: Elbow 11">
            <a:extLst>
              <a:ext uri="{FF2B5EF4-FFF2-40B4-BE49-F238E27FC236}">
                <a16:creationId xmlns:a16="http://schemas.microsoft.com/office/drawing/2014/main" id="{07F3F45B-9E09-4A07-B957-B66446EAE3C5}"/>
              </a:ext>
            </a:extLst>
          </p:cNvPr>
          <p:cNvCxnSpPr/>
          <p:nvPr/>
        </p:nvCxnSpPr>
        <p:spPr>
          <a:xfrm>
            <a:off x="1106488" y="2668588"/>
            <a:ext cx="4922837" cy="2676525"/>
          </a:xfrm>
          <a:prstGeom prst="bentConnector3">
            <a:avLst>
              <a:gd name="adj1" fmla="val -108"/>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F8DA11F-C3C6-45D9-A754-050A98AA4AEF}"/>
              </a:ext>
            </a:extLst>
          </p:cNvPr>
          <p:cNvSpPr/>
          <p:nvPr/>
        </p:nvSpPr>
        <p:spPr>
          <a:xfrm>
            <a:off x="1106488" y="2943225"/>
            <a:ext cx="5011737" cy="2273300"/>
          </a:xfrm>
          <a:custGeom>
            <a:avLst/>
            <a:gdLst>
              <a:gd name="connsiteX0" fmla="*/ 0 w 4640494"/>
              <a:gd name="connsiteY0" fmla="*/ 310498 h 2273592"/>
              <a:gd name="connsiteX1" fmla="*/ 520995 w 4640494"/>
              <a:gd name="connsiteY1" fmla="*/ 2154 h 2273592"/>
              <a:gd name="connsiteX2" fmla="*/ 871869 w 4640494"/>
              <a:gd name="connsiteY2" fmla="*/ 448721 h 2273592"/>
              <a:gd name="connsiteX3" fmla="*/ 1265274 w 4640494"/>
              <a:gd name="connsiteY3" fmla="*/ 363661 h 2273592"/>
              <a:gd name="connsiteX4" fmla="*/ 1669311 w 4640494"/>
              <a:gd name="connsiteY4" fmla="*/ 1097307 h 2273592"/>
              <a:gd name="connsiteX5" fmla="*/ 2115879 w 4640494"/>
              <a:gd name="connsiteY5" fmla="*/ 884656 h 2273592"/>
              <a:gd name="connsiteX6" fmla="*/ 2658139 w 4640494"/>
              <a:gd name="connsiteY6" fmla="*/ 1682098 h 2273592"/>
              <a:gd name="connsiteX7" fmla="*/ 3285460 w 4640494"/>
              <a:gd name="connsiteY7" fmla="*/ 1129205 h 2273592"/>
              <a:gd name="connsiteX8" fmla="*/ 3540641 w 4640494"/>
              <a:gd name="connsiteY8" fmla="*/ 2256256 h 2273592"/>
              <a:gd name="connsiteX9" fmla="*/ 3806455 w 4640494"/>
              <a:gd name="connsiteY9" fmla="*/ 1788423 h 2273592"/>
              <a:gd name="connsiteX10" fmla="*/ 4316818 w 4640494"/>
              <a:gd name="connsiteY10" fmla="*/ 1448182 h 2273592"/>
              <a:gd name="connsiteX11" fmla="*/ 4614530 w 4640494"/>
              <a:gd name="connsiteY11" fmla="*/ 1448182 h 2273592"/>
              <a:gd name="connsiteX12" fmla="*/ 4625162 w 4640494"/>
              <a:gd name="connsiteY12" fmla="*/ 1458814 h 2273592"/>
              <a:gd name="connsiteX13" fmla="*/ 4625162 w 4640494"/>
              <a:gd name="connsiteY13" fmla="*/ 1458814 h 227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40494" h="2273592">
                <a:moveTo>
                  <a:pt x="0" y="310498"/>
                </a:moveTo>
                <a:cubicBezTo>
                  <a:pt x="187842" y="144807"/>
                  <a:pt x="375684" y="-20883"/>
                  <a:pt x="520995" y="2154"/>
                </a:cubicBezTo>
                <a:cubicBezTo>
                  <a:pt x="666307" y="25191"/>
                  <a:pt x="747823" y="388470"/>
                  <a:pt x="871869" y="448721"/>
                </a:cubicBezTo>
                <a:cubicBezTo>
                  <a:pt x="995915" y="508972"/>
                  <a:pt x="1132367" y="255563"/>
                  <a:pt x="1265274" y="363661"/>
                </a:cubicBezTo>
                <a:cubicBezTo>
                  <a:pt x="1398181" y="471759"/>
                  <a:pt x="1527544" y="1010475"/>
                  <a:pt x="1669311" y="1097307"/>
                </a:cubicBezTo>
                <a:cubicBezTo>
                  <a:pt x="1811078" y="1184139"/>
                  <a:pt x="1951074" y="787191"/>
                  <a:pt x="2115879" y="884656"/>
                </a:cubicBezTo>
                <a:cubicBezTo>
                  <a:pt x="2280684" y="982121"/>
                  <a:pt x="2463209" y="1641340"/>
                  <a:pt x="2658139" y="1682098"/>
                </a:cubicBezTo>
                <a:cubicBezTo>
                  <a:pt x="2853069" y="1722856"/>
                  <a:pt x="3138376" y="1033512"/>
                  <a:pt x="3285460" y="1129205"/>
                </a:cubicBezTo>
                <a:cubicBezTo>
                  <a:pt x="3432544" y="1224898"/>
                  <a:pt x="3453809" y="2146386"/>
                  <a:pt x="3540641" y="2256256"/>
                </a:cubicBezTo>
                <a:cubicBezTo>
                  <a:pt x="3627473" y="2366126"/>
                  <a:pt x="3677092" y="1923102"/>
                  <a:pt x="3806455" y="1788423"/>
                </a:cubicBezTo>
                <a:cubicBezTo>
                  <a:pt x="3935818" y="1653744"/>
                  <a:pt x="4182139" y="1504889"/>
                  <a:pt x="4316818" y="1448182"/>
                </a:cubicBezTo>
                <a:cubicBezTo>
                  <a:pt x="4451497" y="1391475"/>
                  <a:pt x="4563139" y="1446410"/>
                  <a:pt x="4614530" y="1448182"/>
                </a:cubicBezTo>
                <a:cubicBezTo>
                  <a:pt x="4665921" y="1449954"/>
                  <a:pt x="4625162" y="1458814"/>
                  <a:pt x="4625162" y="1458814"/>
                </a:cubicBezTo>
                <a:lnTo>
                  <a:pt x="4625162" y="145881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5" name="Star: 5 Points 14">
            <a:extLst>
              <a:ext uri="{FF2B5EF4-FFF2-40B4-BE49-F238E27FC236}">
                <a16:creationId xmlns:a16="http://schemas.microsoft.com/office/drawing/2014/main" id="{9450C655-A7B0-4AB7-B6AA-C974119A2B68}"/>
              </a:ext>
            </a:extLst>
          </p:cNvPr>
          <p:cNvSpPr/>
          <p:nvPr/>
        </p:nvSpPr>
        <p:spPr>
          <a:xfrm>
            <a:off x="3956050" y="4476750"/>
            <a:ext cx="179388" cy="254000"/>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8" name="Star: 5 Points 17">
            <a:extLst>
              <a:ext uri="{FF2B5EF4-FFF2-40B4-BE49-F238E27FC236}">
                <a16:creationId xmlns:a16="http://schemas.microsoft.com/office/drawing/2014/main" id="{D906C95E-98AD-452B-8BCC-5AC102C68E50}"/>
              </a:ext>
            </a:extLst>
          </p:cNvPr>
          <p:cNvSpPr/>
          <p:nvPr/>
        </p:nvSpPr>
        <p:spPr>
          <a:xfrm>
            <a:off x="4862513" y="5026025"/>
            <a:ext cx="180975" cy="255588"/>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8075" name="TextBox 15">
            <a:extLst>
              <a:ext uri="{FF2B5EF4-FFF2-40B4-BE49-F238E27FC236}">
                <a16:creationId xmlns:a16="http://schemas.microsoft.com/office/drawing/2014/main" id="{CB777F84-D44E-44F5-966C-211CFC5A1165}"/>
              </a:ext>
            </a:extLst>
          </p:cNvPr>
          <p:cNvSpPr txBox="1">
            <a:spLocks noChangeArrowheads="1"/>
          </p:cNvSpPr>
          <p:nvPr/>
        </p:nvSpPr>
        <p:spPr bwMode="auto">
          <a:xfrm>
            <a:off x="319088" y="3571875"/>
            <a:ext cx="6969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Cost</a:t>
            </a:r>
          </a:p>
          <a:p>
            <a:pPr eaLnBrk="1" hangingPunct="1"/>
            <a:r>
              <a:rPr lang="en-US" altLang="en-US" i="1"/>
              <a:t>f(W)</a:t>
            </a:r>
          </a:p>
        </p:txBody>
      </p:sp>
      <p:sp>
        <p:nvSpPr>
          <p:cNvPr id="88076" name="TextBox 16">
            <a:extLst>
              <a:ext uri="{FF2B5EF4-FFF2-40B4-BE49-F238E27FC236}">
                <a16:creationId xmlns:a16="http://schemas.microsoft.com/office/drawing/2014/main" id="{ACF20386-4B9D-409B-ABC8-638CDDA92BBA}"/>
              </a:ext>
            </a:extLst>
          </p:cNvPr>
          <p:cNvSpPr txBox="1">
            <a:spLocks noChangeArrowheads="1"/>
          </p:cNvSpPr>
          <p:nvPr/>
        </p:nvSpPr>
        <p:spPr bwMode="auto">
          <a:xfrm>
            <a:off x="2551113" y="5549900"/>
            <a:ext cx="2690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Weight Vector, </a:t>
            </a:r>
            <a:r>
              <a:rPr lang="en-US" altLang="en-US" i="1"/>
              <a:t>W</a:t>
            </a:r>
          </a:p>
        </p:txBody>
      </p:sp>
      <p:sp>
        <p:nvSpPr>
          <p:cNvPr id="88077" name="TextBox 18">
            <a:extLst>
              <a:ext uri="{FF2B5EF4-FFF2-40B4-BE49-F238E27FC236}">
                <a16:creationId xmlns:a16="http://schemas.microsoft.com/office/drawing/2014/main" id="{FE4B5B63-1BE2-418A-BC17-AB9774E88D6D}"/>
              </a:ext>
            </a:extLst>
          </p:cNvPr>
          <p:cNvSpPr txBox="1">
            <a:spLocks noChangeArrowheads="1"/>
          </p:cNvSpPr>
          <p:nvPr/>
        </p:nvSpPr>
        <p:spPr bwMode="auto">
          <a:xfrm>
            <a:off x="3689350" y="4730750"/>
            <a:ext cx="957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local minimum</a:t>
            </a:r>
          </a:p>
        </p:txBody>
      </p:sp>
      <p:sp>
        <p:nvSpPr>
          <p:cNvPr id="88078" name="TextBox 21">
            <a:extLst>
              <a:ext uri="{FF2B5EF4-FFF2-40B4-BE49-F238E27FC236}">
                <a16:creationId xmlns:a16="http://schemas.microsoft.com/office/drawing/2014/main" id="{F8562102-6B2B-4BF8-982A-060D65BFFD5C}"/>
              </a:ext>
            </a:extLst>
          </p:cNvPr>
          <p:cNvSpPr txBox="1">
            <a:spLocks noChangeArrowheads="1"/>
          </p:cNvSpPr>
          <p:nvPr/>
        </p:nvSpPr>
        <p:spPr bwMode="auto">
          <a:xfrm>
            <a:off x="5160963" y="4883150"/>
            <a:ext cx="957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global minimum</a:t>
            </a:r>
          </a:p>
        </p:txBody>
      </p:sp>
      <p:sp>
        <p:nvSpPr>
          <p:cNvPr id="88079" name="TextBox 22">
            <a:extLst>
              <a:ext uri="{FF2B5EF4-FFF2-40B4-BE49-F238E27FC236}">
                <a16:creationId xmlns:a16="http://schemas.microsoft.com/office/drawing/2014/main" id="{13F4FD10-FE5A-44F1-86AB-2E3BDD999A97}"/>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
        <p:nvSpPr>
          <p:cNvPr id="88080" name="TextBox 1">
            <a:extLst>
              <a:ext uri="{FF2B5EF4-FFF2-40B4-BE49-F238E27FC236}">
                <a16:creationId xmlns:a16="http://schemas.microsoft.com/office/drawing/2014/main" id="{BEA08D2C-BF79-425C-943A-C78545513870}"/>
              </a:ext>
            </a:extLst>
          </p:cNvPr>
          <p:cNvSpPr txBox="1">
            <a:spLocks noChangeArrowheads="1"/>
          </p:cNvSpPr>
          <p:nvPr/>
        </p:nvSpPr>
        <p:spPr bwMode="auto">
          <a:xfrm>
            <a:off x="7566025" y="1311275"/>
            <a:ext cx="40560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600"/>
              <a:t>An interactive tool to help you understand the neural network process:</a:t>
            </a:r>
          </a:p>
        </p:txBody>
      </p:sp>
      <p:sp>
        <p:nvSpPr>
          <p:cNvPr id="88081" name="TextBox 3">
            <a:extLst>
              <a:ext uri="{FF2B5EF4-FFF2-40B4-BE49-F238E27FC236}">
                <a16:creationId xmlns:a16="http://schemas.microsoft.com/office/drawing/2014/main" id="{538138A9-30B7-4825-A44C-3EA3F680CEEC}"/>
              </a:ext>
            </a:extLst>
          </p:cNvPr>
          <p:cNvSpPr txBox="1">
            <a:spLocks noChangeArrowheads="1"/>
          </p:cNvSpPr>
          <p:nvPr/>
        </p:nvSpPr>
        <p:spPr bwMode="auto">
          <a:xfrm>
            <a:off x="6951663" y="2157413"/>
            <a:ext cx="5284787"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600" u="sng">
                <a:hlinkClick r:id="rId5"/>
              </a:rPr>
              <a:t>http://www.heatonresearch.com/aifh/vol3/xor_online.html</a:t>
            </a:r>
            <a:endParaRPr lang="en-US" altLang="en-US" sz="1600"/>
          </a:p>
          <a:p>
            <a:pPr eaLnBrk="1" hangingPunct="1"/>
            <a:r>
              <a:rPr lang="en-US" altLang="en-US" sz="1600"/>
              <a:t> </a:t>
            </a:r>
          </a:p>
          <a:p>
            <a:pPr eaLnBrk="1" hangingPunct="1"/>
            <a:r>
              <a:rPr lang="en-US" altLang="en-US" sz="1600"/>
              <a:t>You are training a neural network for an XOR operator.  You can see literally every value that is calculated in the neural network to get each weight.</a:t>
            </a:r>
          </a:p>
          <a:p>
            <a:pPr eaLnBrk="1" hangingPunct="1"/>
            <a:r>
              <a:rPr lang="en-US" altLang="en-US" sz="1600"/>
              <a:t> </a:t>
            </a:r>
          </a:p>
          <a:p>
            <a:pPr eaLnBrk="1" hangingPunct="1"/>
            <a:r>
              <a:rPr lang="en-US" altLang="en-US" sz="1600" b="1"/>
              <a:t>Jeffrey Heaton  FLMI, ARA</a:t>
            </a:r>
            <a:endParaRPr lang="en-US" altLang="en-US" sz="1600"/>
          </a:p>
          <a:p>
            <a:pPr eaLnBrk="1" hangingPunct="1"/>
            <a:r>
              <a:rPr lang="en-US" altLang="en-US" sz="1600"/>
              <a:t>Lead Data Scientist</a:t>
            </a:r>
          </a:p>
        </p:txBody>
      </p:sp>
      <p:pic>
        <p:nvPicPr>
          <p:cNvPr id="20" name="Picture 19">
            <a:extLst>
              <a:ext uri="{FF2B5EF4-FFF2-40B4-BE49-F238E27FC236}">
                <a16:creationId xmlns:a16="http://schemas.microsoft.com/office/drawing/2014/main" id="{2D5E9CCE-B2B0-4A70-9481-F30071569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1775" y="1441450"/>
            <a:ext cx="3414713"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nodeType="afterGroup">
                            <p:stCondLst>
                              <p:cond delay="0"/>
                            </p:stCondLst>
                            <p:childTnLst>
                              <p:par>
                                <p:cTn id="8" presetID="1" presetClass="exit" presetSubtype="0" fill="hold" nodeType="afterEffect">
                                  <p:stCondLst>
                                    <p:cond delay="15000"/>
                                  </p:stCondLst>
                                  <p:childTnLst>
                                    <p:set>
                                      <p:cBhvr>
                                        <p:cTn id="9"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Box 3">
            <a:extLst>
              <a:ext uri="{FF2B5EF4-FFF2-40B4-BE49-F238E27FC236}">
                <a16:creationId xmlns:a16="http://schemas.microsoft.com/office/drawing/2014/main" id="{75698DA7-6D12-44E8-B66A-4F29362F9251}"/>
              </a:ext>
            </a:extLst>
          </p:cNvPr>
          <p:cNvSpPr txBox="1">
            <a:spLocks noChangeArrowheads="1"/>
          </p:cNvSpPr>
          <p:nvPr/>
        </p:nvSpPr>
        <p:spPr bwMode="auto">
          <a:xfrm>
            <a:off x="2119313" y="355600"/>
            <a:ext cx="82010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No current programming language is ideal for data science (DS), and as DS increases in popularity, there will be replacements that differ considerably from R and Python. </a:t>
            </a:r>
          </a:p>
        </p:txBody>
      </p:sp>
      <p:pic>
        <p:nvPicPr>
          <p:cNvPr id="90115" name="Picture 1" descr="image001">
            <a:extLst>
              <a:ext uri="{FF2B5EF4-FFF2-40B4-BE49-F238E27FC236}">
                <a16:creationId xmlns:a16="http://schemas.microsoft.com/office/drawing/2014/main" id="{84E8AA88-8B61-47E8-9F21-949B47E9C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 y="1425575"/>
            <a:ext cx="4064000"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6" name="Picture 2" descr="image002">
            <a:extLst>
              <a:ext uri="{FF2B5EF4-FFF2-40B4-BE49-F238E27FC236}">
                <a16:creationId xmlns:a16="http://schemas.microsoft.com/office/drawing/2014/main" id="{9EE433E6-D0BD-4EA7-8983-E9330231E6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488" y="1425575"/>
            <a:ext cx="3925887"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Picture 3" descr="Python R Other 2014 17 Trends">
            <a:extLst>
              <a:ext uri="{FF2B5EF4-FFF2-40B4-BE49-F238E27FC236}">
                <a16:creationId xmlns:a16="http://schemas.microsoft.com/office/drawing/2014/main" id="{E9763846-EC52-4884-8B22-91E16FF5CC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475" y="4057650"/>
            <a:ext cx="3984625" cy="24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8" name="TextBox 7">
            <a:extLst>
              <a:ext uri="{FF2B5EF4-FFF2-40B4-BE49-F238E27FC236}">
                <a16:creationId xmlns:a16="http://schemas.microsoft.com/office/drawing/2014/main" id="{04215626-C542-42C0-BD74-74ED080BCCB6}"/>
              </a:ext>
            </a:extLst>
          </p:cNvPr>
          <p:cNvSpPr txBox="1">
            <a:spLocks noChangeArrowheads="1"/>
          </p:cNvSpPr>
          <p:nvPr/>
        </p:nvSpPr>
        <p:spPr bwMode="auto">
          <a:xfrm>
            <a:off x="5075238" y="4918075"/>
            <a:ext cx="6780212"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600"/>
              <a:t>The following Python add-ins are excellent tools to help you take advantage of multiple processors and graphical processing units (GPUs). Install them from an Anaconda prompt as follows:</a:t>
            </a:r>
          </a:p>
          <a:p>
            <a:pPr lvl="1" eaLnBrk="1" hangingPunct="1"/>
            <a:r>
              <a:rPr lang="en-US" altLang="en-US" sz="1400">
                <a:latin typeface="Courier New" panose="02070309020205020404" pitchFamily="49" charset="0"/>
                <a:cs typeface="Courier New" panose="02070309020205020404" pitchFamily="49" charset="0"/>
              </a:rPr>
              <a:t>pip install theano</a:t>
            </a:r>
          </a:p>
          <a:p>
            <a:pPr lvl="1" eaLnBrk="1" hangingPunct="1"/>
            <a:r>
              <a:rPr lang="en-US" altLang="en-US" sz="1400">
                <a:latin typeface="Courier New" panose="02070309020205020404" pitchFamily="49" charset="0"/>
                <a:cs typeface="Courier New" panose="02070309020205020404" pitchFamily="49" charset="0"/>
              </a:rPr>
              <a:t>pip install tensorflow</a:t>
            </a:r>
          </a:p>
          <a:p>
            <a:pPr lvl="1" eaLnBrk="1" hangingPunct="1"/>
            <a:r>
              <a:rPr lang="en-US" altLang="en-US" sz="1400">
                <a:latin typeface="Courier New" panose="02070309020205020404" pitchFamily="49" charset="0"/>
                <a:cs typeface="Courier New" panose="02070309020205020404" pitchFamily="49" charset="0"/>
              </a:rPr>
              <a:t>pip install keras</a:t>
            </a:r>
          </a:p>
          <a:p>
            <a:pPr lvl="1" eaLnBrk="1" hangingPunct="1"/>
            <a:r>
              <a:rPr lang="en-US" altLang="en-US" sz="1400">
                <a:latin typeface="Courier New" panose="02070309020205020404" pitchFamily="49" charset="0"/>
                <a:cs typeface="Courier New" panose="02070309020205020404" pitchFamily="49" charset="0"/>
              </a:rPr>
              <a:t>conda update --all</a:t>
            </a:r>
          </a:p>
        </p:txBody>
      </p:sp>
      <p:sp>
        <p:nvSpPr>
          <p:cNvPr id="90119" name="TextBox 1">
            <a:extLst>
              <a:ext uri="{FF2B5EF4-FFF2-40B4-BE49-F238E27FC236}">
                <a16:creationId xmlns:a16="http://schemas.microsoft.com/office/drawing/2014/main" id="{34F97EB2-65D4-4B0F-9B7C-A264B465D7B0}"/>
              </a:ext>
            </a:extLst>
          </p:cNvPr>
          <p:cNvSpPr txBox="1">
            <a:spLocks noChangeArrowheads="1"/>
          </p:cNvSpPr>
          <p:nvPr/>
        </p:nvSpPr>
        <p:spPr bwMode="auto">
          <a:xfrm>
            <a:off x="8466138" y="1003300"/>
            <a:ext cx="3359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Source for charts: Kdnuggets 30-Aug-2017 </a:t>
            </a:r>
            <a:r>
              <a:rPr lang="en-US" altLang="en-US" sz="1200">
                <a:hlinkClick r:id="rId6"/>
              </a:rPr>
              <a:t>https://www.kdnuggets.com/2017/08/python-overtakes-r-leader-analytics-data-science.html</a:t>
            </a:r>
            <a:r>
              <a:rPr lang="en-US" altLang="en-US" sz="1200"/>
              <a:t> </a:t>
            </a:r>
          </a:p>
        </p:txBody>
      </p:sp>
      <p:sp>
        <p:nvSpPr>
          <p:cNvPr id="90120" name="TextBox 8">
            <a:extLst>
              <a:ext uri="{FF2B5EF4-FFF2-40B4-BE49-F238E27FC236}">
                <a16:creationId xmlns:a16="http://schemas.microsoft.com/office/drawing/2014/main" id="{5D9F3CB7-6690-4FEA-A22F-A4BC5F69D16C}"/>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Box 1">
            <a:extLst>
              <a:ext uri="{FF2B5EF4-FFF2-40B4-BE49-F238E27FC236}">
                <a16:creationId xmlns:a16="http://schemas.microsoft.com/office/drawing/2014/main" id="{23AF68FF-B56C-4618-A179-BA29724FA21E}"/>
              </a:ext>
            </a:extLst>
          </p:cNvPr>
          <p:cNvSpPr txBox="1">
            <a:spLocks noChangeArrowheads="1"/>
          </p:cNvSpPr>
          <p:nvPr/>
        </p:nvSpPr>
        <p:spPr bwMode="auto">
          <a:xfrm>
            <a:off x="3546475" y="344488"/>
            <a:ext cx="56388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4800">
                <a:solidFill>
                  <a:srgbClr val="FF0000"/>
                </a:solidFill>
                <a:latin typeface="Arial" panose="020B0604020202020204" pitchFamily="34" charset="0"/>
              </a:rPr>
              <a:t>Genetic Algorithms</a:t>
            </a:r>
          </a:p>
        </p:txBody>
      </p:sp>
      <p:sp>
        <p:nvSpPr>
          <p:cNvPr id="18435" name="Title 1">
            <a:extLst>
              <a:ext uri="{FF2B5EF4-FFF2-40B4-BE49-F238E27FC236}">
                <a16:creationId xmlns:a16="http://schemas.microsoft.com/office/drawing/2014/main" id="{94DB7B68-66C4-4F94-A426-14FC4CAAFC17}"/>
              </a:ext>
            </a:extLst>
          </p:cNvPr>
          <p:cNvSpPr>
            <a:spLocks noGrp="1" noChangeArrowheads="1"/>
          </p:cNvSpPr>
          <p:nvPr>
            <p:ph type="title"/>
          </p:nvPr>
        </p:nvSpPr>
        <p:spPr>
          <a:xfrm>
            <a:off x="3546475" y="1081088"/>
            <a:ext cx="5832475" cy="1219200"/>
          </a:xfrm>
        </p:spPr>
        <p:txBody>
          <a:bodyPr rtlCol="0">
            <a:normAutofit fontScale="90000"/>
          </a:bodyPr>
          <a:lstStyle/>
          <a:p>
            <a:pPr fontAlgn="auto">
              <a:spcAft>
                <a:spcPts val="0"/>
              </a:spcAft>
              <a:defRPr/>
            </a:pPr>
            <a:r>
              <a:rPr lang="en-US" altLang="en-US" dirty="0">
                <a:cs typeface="Arial" panose="020B0604020202020204" pitchFamily="34" charset="0"/>
              </a:rPr>
              <a:t>Why do we call these Genetic Algorithms?		</a:t>
            </a:r>
          </a:p>
        </p:txBody>
      </p:sp>
      <p:sp>
        <p:nvSpPr>
          <p:cNvPr id="92164" name="Content Placeholder 1">
            <a:extLst>
              <a:ext uri="{FF2B5EF4-FFF2-40B4-BE49-F238E27FC236}">
                <a16:creationId xmlns:a16="http://schemas.microsoft.com/office/drawing/2014/main" id="{93016C9C-59CF-428C-91EA-115349DF2F39}"/>
              </a:ext>
            </a:extLst>
          </p:cNvPr>
          <p:cNvSpPr>
            <a:spLocks noGrp="1" noChangeArrowheads="1"/>
          </p:cNvSpPr>
          <p:nvPr>
            <p:ph idx="1"/>
          </p:nvPr>
        </p:nvSpPr>
        <p:spPr>
          <a:xfrm>
            <a:off x="3608388" y="2189163"/>
            <a:ext cx="6048375" cy="3727450"/>
          </a:xfrm>
        </p:spPr>
        <p:txBody>
          <a:bodyPr/>
          <a:lstStyle/>
          <a:p>
            <a:pPr marL="0" indent="0">
              <a:buFont typeface="Arial" panose="020B0604020202020204" pitchFamily="34" charset="0"/>
              <a:buNone/>
            </a:pPr>
            <a:r>
              <a:rPr lang="en-US" altLang="en-US" sz="2400">
                <a:cs typeface="Arial" panose="020B0604020202020204" pitchFamily="34" charset="0"/>
              </a:rPr>
              <a:t>They mimic our current knowledge of genetics.  </a:t>
            </a:r>
          </a:p>
          <a:p>
            <a:pPr marL="0" indent="0">
              <a:buFont typeface="Arial" panose="020B0604020202020204" pitchFamily="34" charset="0"/>
              <a:buNone/>
            </a:pPr>
            <a:r>
              <a:rPr lang="en-US" altLang="en-US" sz="2400">
                <a:cs typeface="Arial" panose="020B0604020202020204" pitchFamily="34" charset="0"/>
              </a:rPr>
              <a:t>We have trillions of cells.</a:t>
            </a:r>
          </a:p>
          <a:p>
            <a:pPr marL="0" indent="0">
              <a:buFont typeface="Arial" panose="020B0604020202020204" pitchFamily="34" charset="0"/>
              <a:buNone/>
            </a:pPr>
            <a:r>
              <a:rPr lang="en-US" altLang="en-US" sz="2400">
                <a:cs typeface="Arial" panose="020B0604020202020204" pitchFamily="34" charset="0"/>
              </a:rPr>
              <a:t>DNA represents a blueprint for a cell. </a:t>
            </a:r>
          </a:p>
          <a:p>
            <a:pPr marL="0" indent="0">
              <a:buFont typeface="Arial" panose="020B0604020202020204" pitchFamily="34" charset="0"/>
              <a:buNone/>
            </a:pPr>
            <a:r>
              <a:rPr lang="en-US" altLang="en-US" sz="2400">
                <a:cs typeface="Arial" panose="020B0604020202020204" pitchFamily="34" charset="0"/>
              </a:rPr>
              <a:t>It is used to generate copies.</a:t>
            </a:r>
          </a:p>
          <a:p>
            <a:pPr marL="0" indent="0">
              <a:buFont typeface="Arial" panose="020B0604020202020204" pitchFamily="34" charset="0"/>
              <a:buNone/>
            </a:pPr>
            <a:r>
              <a:rPr lang="en-US" altLang="en-US" sz="2400">
                <a:cs typeface="Arial" panose="020B0604020202020204" pitchFamily="34" charset="0"/>
              </a:rPr>
              <a:t>The actual process involves proteins and lots of other biological terms …</a:t>
            </a:r>
          </a:p>
        </p:txBody>
      </p:sp>
      <p:pic>
        <p:nvPicPr>
          <p:cNvPr id="92165" name="Content Placeholder 4" descr="ADN_animation.gif">
            <a:extLst>
              <a:ext uri="{FF2B5EF4-FFF2-40B4-BE49-F238E27FC236}">
                <a16:creationId xmlns:a16="http://schemas.microsoft.com/office/drawing/2014/main" id="{761BD5D7-1157-4C13-88DE-DF2B7A6F70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9938" y="595313"/>
            <a:ext cx="2141537"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728CD1E9-4DF7-4E47-B796-86C677F74908}"/>
              </a:ext>
            </a:extLst>
          </p:cNvPr>
          <p:cNvSpPr txBox="1">
            <a:spLocks noChangeArrowheads="1"/>
          </p:cNvSpPr>
          <p:nvPr/>
        </p:nvSpPr>
        <p:spPr bwMode="auto">
          <a:xfrm>
            <a:off x="4149725" y="5065713"/>
            <a:ext cx="62007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3600" i="1">
                <a:solidFill>
                  <a:srgbClr val="000000"/>
                </a:solidFill>
                <a:latin typeface="Arial" panose="020B0604020202020204" pitchFamily="34" charset="0"/>
              </a:rPr>
              <a:t>and you don’t have to know them to solve problems!</a:t>
            </a:r>
          </a:p>
        </p:txBody>
      </p:sp>
      <p:sp>
        <p:nvSpPr>
          <p:cNvPr id="92167" name="TextBox 6">
            <a:extLst>
              <a:ext uri="{FF2B5EF4-FFF2-40B4-BE49-F238E27FC236}">
                <a16:creationId xmlns:a16="http://schemas.microsoft.com/office/drawing/2014/main" id="{723CE2AD-D708-40B2-AA6F-85BE614F1BCF}"/>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pic>
        <p:nvPicPr>
          <p:cNvPr id="92168" name="Picture 5" descr="image002">
            <a:extLst>
              <a:ext uri="{FF2B5EF4-FFF2-40B4-BE49-F238E27FC236}">
                <a16:creationId xmlns:a16="http://schemas.microsoft.com/office/drawing/2014/main" id="{47159226-E64F-4D2C-A367-2EA1C9B21D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3900" y="2116138"/>
            <a:ext cx="2166938"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9C4710A9-A807-4053-B251-0DB94E9CEA61}"/>
              </a:ext>
            </a:extLst>
          </p:cNvPr>
          <p:cNvSpPr>
            <a:spLocks noGrp="1" noChangeArrowheads="1"/>
          </p:cNvSpPr>
          <p:nvPr>
            <p:ph type="title"/>
          </p:nvPr>
        </p:nvSpPr>
        <p:spPr>
          <a:xfrm>
            <a:off x="1905000" y="381000"/>
            <a:ext cx="8305800" cy="1143000"/>
          </a:xfrm>
        </p:spPr>
        <p:txBody>
          <a:bodyPr rtlCol="0">
            <a:normAutofit fontScale="90000"/>
          </a:bodyPr>
          <a:lstStyle/>
          <a:p>
            <a:pPr fontAlgn="auto">
              <a:spcAft>
                <a:spcPts val="0"/>
              </a:spcAft>
              <a:defRPr/>
            </a:pPr>
            <a:r>
              <a:rPr lang="en-US" altLang="en-US" sz="3200" dirty="0"/>
              <a:t>Criteria that make a problem suitable for a genetic algorithm</a:t>
            </a:r>
            <a:br>
              <a:rPr lang="en-US" altLang="en-US" sz="3200" dirty="0"/>
            </a:br>
            <a:endParaRPr lang="en-US" altLang="en-US" dirty="0"/>
          </a:p>
        </p:txBody>
      </p:sp>
      <p:sp>
        <p:nvSpPr>
          <p:cNvPr id="94211" name="Content Placeholder 2">
            <a:extLst>
              <a:ext uri="{FF2B5EF4-FFF2-40B4-BE49-F238E27FC236}">
                <a16:creationId xmlns:a16="http://schemas.microsoft.com/office/drawing/2014/main" id="{95D1B6A8-7B6A-40AE-AF0A-0B09BD6A4938}"/>
              </a:ext>
            </a:extLst>
          </p:cNvPr>
          <p:cNvSpPr>
            <a:spLocks noGrp="1" noChangeArrowheads="1"/>
          </p:cNvSpPr>
          <p:nvPr>
            <p:ph idx="1"/>
          </p:nvPr>
        </p:nvSpPr>
        <p:spPr>
          <a:xfrm>
            <a:off x="1828800" y="990600"/>
            <a:ext cx="8305800" cy="4953000"/>
          </a:xfrm>
        </p:spPr>
        <p:txBody>
          <a:bodyPr/>
          <a:lstStyle/>
          <a:p>
            <a:endParaRPr lang="en-US" altLang="en-US" sz="2000" b="1"/>
          </a:p>
          <a:p>
            <a:r>
              <a:rPr lang="en-US" altLang="en-US" sz="2000" b="1"/>
              <a:t>The problem involves a lot of variables - to some extent, the more variables there are, the better this technique applies.</a:t>
            </a:r>
            <a:endParaRPr lang="en-US" altLang="en-US" sz="2000"/>
          </a:p>
          <a:p>
            <a:r>
              <a:rPr lang="en-US" altLang="en-US" sz="2000" b="1"/>
              <a:t>Each variable can take on potential values to produce different solutions.</a:t>
            </a:r>
            <a:endParaRPr lang="en-US" altLang="en-US" sz="2000"/>
          </a:p>
          <a:p>
            <a:r>
              <a:rPr lang="en-US" altLang="en-US" sz="2000" b="1"/>
              <a:t>We can substitute a value for each of the variables and that particular combination of individual values can be thought of as a solution set.</a:t>
            </a:r>
            <a:endParaRPr lang="en-US" altLang="en-US" sz="2000"/>
          </a:p>
          <a:p>
            <a:r>
              <a:rPr lang="en-US" altLang="en-US" sz="2000" b="1"/>
              <a:t>The problem can be quantified in some manner so that any two solution sets can easily be compared to see which is better.</a:t>
            </a:r>
            <a:endParaRPr lang="en-US" altLang="en-US" sz="2000"/>
          </a:p>
        </p:txBody>
      </p:sp>
      <p:pic>
        <p:nvPicPr>
          <p:cNvPr id="7170" name="Picture 2" descr="C:\Users\David\AppData\Local\Microsoft\Windows\Temporary Internet Files\Content.IE5\C8CA13JW\MC900083661[1].wmf">
            <a:extLst>
              <a:ext uri="{FF2B5EF4-FFF2-40B4-BE49-F238E27FC236}">
                <a16:creationId xmlns:a16="http://schemas.microsoft.com/office/drawing/2014/main" id="{585DDB0A-5F22-4DD0-81D7-063DEBADF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724400"/>
            <a:ext cx="1008063"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AF7011C0-659B-401C-A7B5-46B64E2330D7}"/>
              </a:ext>
            </a:extLst>
          </p:cNvPr>
          <p:cNvSpPr txBox="1">
            <a:spLocks noChangeArrowheads="1"/>
          </p:cNvSpPr>
          <p:nvPr/>
        </p:nvSpPr>
        <p:spPr bwMode="auto">
          <a:xfrm>
            <a:off x="4343400" y="4900613"/>
            <a:ext cx="32766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5000">
                <a:latin typeface="Arial" panose="020B0604020202020204" pitchFamily="34" charset="0"/>
              </a:rPr>
              <a:t>OMG</a:t>
            </a:r>
          </a:p>
          <a:p>
            <a:pPr eaLnBrk="1" hangingPunct="1">
              <a:lnSpc>
                <a:spcPct val="100000"/>
              </a:lnSpc>
              <a:spcBef>
                <a:spcPct val="0"/>
              </a:spcBef>
              <a:buFontTx/>
              <a:buNone/>
            </a:pPr>
            <a:r>
              <a:rPr lang="en-US" altLang="en-US">
                <a:latin typeface="Arial" panose="020B0604020202020204" pitchFamily="34" charset="0"/>
              </a:rPr>
              <a:t>That is so simple!</a:t>
            </a:r>
          </a:p>
        </p:txBody>
      </p:sp>
      <p:pic>
        <p:nvPicPr>
          <p:cNvPr id="7171" name="Picture 3" descr="C:\Users\David\AppData\Local\Microsoft\Windows\Temporary Internet Files\Content.IE5\QZ3JIC1X\MC900332952[1].wmf">
            <a:extLst>
              <a:ext uri="{FF2B5EF4-FFF2-40B4-BE49-F238E27FC236}">
                <a16:creationId xmlns:a16="http://schemas.microsoft.com/office/drawing/2014/main" id="{BE418EC0-2297-48F5-BF67-811EBC600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8875" y="3825875"/>
            <a:ext cx="1922463"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E5E1BD1-34E7-4F1F-BCCD-A6FD9D2DCC6B}"/>
              </a:ext>
            </a:extLst>
          </p:cNvPr>
          <p:cNvSpPr txBox="1">
            <a:spLocks noChangeArrowheads="1"/>
          </p:cNvSpPr>
          <p:nvPr/>
        </p:nvSpPr>
        <p:spPr bwMode="auto">
          <a:xfrm>
            <a:off x="9201150" y="3976688"/>
            <a:ext cx="17049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100">
                <a:latin typeface="Arial" panose="020B0604020202020204" pitchFamily="34" charset="0"/>
              </a:rPr>
              <a:t>Mitosis/meiosis</a:t>
            </a:r>
          </a:p>
          <a:p>
            <a:pPr eaLnBrk="1" hangingPunct="1">
              <a:lnSpc>
                <a:spcPct val="100000"/>
              </a:lnSpc>
              <a:spcBef>
                <a:spcPct val="0"/>
              </a:spcBef>
              <a:buFontTx/>
              <a:buNone/>
            </a:pPr>
            <a:r>
              <a:rPr lang="en-US" altLang="en-US" sz="1100">
                <a:latin typeface="Arial" panose="020B0604020202020204" pitchFamily="34" charset="0"/>
              </a:rPr>
              <a:t>Single nucleotide polymorphisms</a:t>
            </a:r>
          </a:p>
          <a:p>
            <a:pPr eaLnBrk="1" hangingPunct="1">
              <a:lnSpc>
                <a:spcPct val="100000"/>
              </a:lnSpc>
              <a:spcBef>
                <a:spcPct val="0"/>
              </a:spcBef>
              <a:buFontTx/>
              <a:buNone/>
            </a:pPr>
            <a:r>
              <a:rPr lang="en-US" altLang="en-US" sz="1100">
                <a:latin typeface="Arial" panose="020B0604020202020204" pitchFamily="34" charset="0"/>
              </a:rPr>
              <a:t>Alleles/ phenotypes</a:t>
            </a:r>
          </a:p>
          <a:p>
            <a:pPr eaLnBrk="1" hangingPunct="1">
              <a:lnSpc>
                <a:spcPct val="100000"/>
              </a:lnSpc>
              <a:spcBef>
                <a:spcPct val="0"/>
              </a:spcBef>
              <a:buFontTx/>
              <a:buNone/>
            </a:pPr>
            <a:r>
              <a:rPr lang="en-US" altLang="en-US" sz="1100">
                <a:latin typeface="Arial" panose="020B0604020202020204" pitchFamily="34" charset="0"/>
              </a:rPr>
              <a:t>Adenine, Cytosine, Thymine, Guanine</a:t>
            </a:r>
          </a:p>
        </p:txBody>
      </p:sp>
      <p:sp>
        <p:nvSpPr>
          <p:cNvPr id="94216" name="TextBox 7">
            <a:extLst>
              <a:ext uri="{FF2B5EF4-FFF2-40B4-BE49-F238E27FC236}">
                <a16:creationId xmlns:a16="http://schemas.microsoft.com/office/drawing/2014/main" id="{6EAAF66E-09A5-49EA-8232-C3662050E7AC}"/>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26" presetClass="entr" presetSubtype="0" fill="hold" nodeType="withEffect">
                                  <p:stCondLst>
                                    <p:cond delay="5000"/>
                                  </p:stCondLst>
                                  <p:childTnLst>
                                    <p:set>
                                      <p:cBhvr>
                                        <p:cTn id="8" dur="1" fill="hold">
                                          <p:stCondLst>
                                            <p:cond delay="0"/>
                                          </p:stCondLst>
                                        </p:cTn>
                                        <p:tgtEl>
                                          <p:spTgt spid="7170"/>
                                        </p:tgtEl>
                                        <p:attrNameLst>
                                          <p:attrName>style.visibility</p:attrName>
                                        </p:attrNameLst>
                                      </p:cBhvr>
                                      <p:to>
                                        <p:strVal val="visible"/>
                                      </p:to>
                                    </p:set>
                                    <p:animEffect transition="in" filter="wipe(down)">
                                      <p:cBhvr>
                                        <p:cTn id="9" dur="580">
                                          <p:stCondLst>
                                            <p:cond delay="0"/>
                                          </p:stCondLst>
                                        </p:cTn>
                                        <p:tgtEl>
                                          <p:spTgt spid="7170"/>
                                        </p:tgtEl>
                                      </p:cBhvr>
                                    </p:animEffect>
                                    <p:anim calcmode="lin" valueType="num">
                                      <p:cBhvr>
                                        <p:cTn id="10" dur="1822" tmFilter="0,0; 0.14,0.36; 0.43,0.73; 0.71,0.91; 1.0,1.0">
                                          <p:stCondLst>
                                            <p:cond delay="0"/>
                                          </p:stCondLst>
                                        </p:cTn>
                                        <p:tgtEl>
                                          <p:spTgt spid="7170"/>
                                        </p:tgtEl>
                                        <p:attrNameLst>
                                          <p:attrName>ppt_x</p:attrName>
                                        </p:attrNameLst>
                                      </p:cBhvr>
                                      <p:tavLst>
                                        <p:tav tm="0">
                                          <p:val>
                                            <p:strVal val="#ppt_x-0.25"/>
                                          </p:val>
                                        </p:tav>
                                        <p:tav tm="100000">
                                          <p:val>
                                            <p:strVal val="#ppt_x"/>
                                          </p:val>
                                        </p:tav>
                                      </p:tavLst>
                                    </p:anim>
                                    <p:anim calcmode="lin" valueType="num">
                                      <p:cBhvr>
                                        <p:cTn id="11" dur="664" tmFilter="0.0,0.0; 0.25,0.07; 0.50,0.2; 0.75,0.467; 1.0,1.0">
                                          <p:stCondLst>
                                            <p:cond delay="0"/>
                                          </p:stCondLst>
                                        </p:cTn>
                                        <p:tgtEl>
                                          <p:spTgt spid="7170"/>
                                        </p:tgtEl>
                                        <p:attrNameLst>
                                          <p:attrName>ppt_y</p:attrName>
                                        </p:attrNameLst>
                                      </p:cBhvr>
                                      <p:tavLst>
                                        <p:tav tm="0" fmla="#ppt_y-sin(pi*$)/3">
                                          <p:val>
                                            <p:fltVal val="0.5"/>
                                          </p:val>
                                        </p:tav>
                                        <p:tav tm="100000">
                                          <p:val>
                                            <p:fltVal val="1"/>
                                          </p:val>
                                        </p:tav>
                                      </p:tavLst>
                                    </p:anim>
                                    <p:anim calcmode="lin" valueType="num">
                                      <p:cBhvr>
                                        <p:cTn id="12" dur="664" tmFilter="0, 0; 0.125,0.2665; 0.25,0.4; 0.375,0.465; 0.5,0.5;  0.625,0.535; 0.75,0.6; 0.875,0.7335; 1,1">
                                          <p:stCondLst>
                                            <p:cond delay="664"/>
                                          </p:stCondLst>
                                        </p:cTn>
                                        <p:tgtEl>
                                          <p:spTgt spid="7170"/>
                                        </p:tgtEl>
                                        <p:attrNameLst>
                                          <p:attrName>ppt_y</p:attrName>
                                        </p:attrNameLst>
                                      </p:cBhvr>
                                      <p:tavLst>
                                        <p:tav tm="0" fmla="#ppt_y-sin(pi*$)/9">
                                          <p:val>
                                            <p:fltVal val="0"/>
                                          </p:val>
                                        </p:tav>
                                        <p:tav tm="100000">
                                          <p:val>
                                            <p:fltVal val="1"/>
                                          </p:val>
                                        </p:tav>
                                      </p:tavLst>
                                    </p:anim>
                                    <p:anim calcmode="lin" valueType="num">
                                      <p:cBhvr>
                                        <p:cTn id="13" dur="332" tmFilter="0, 0; 0.125,0.2665; 0.25,0.4; 0.375,0.465; 0.5,0.5;  0.625,0.535; 0.75,0.6; 0.875,0.7335; 1,1">
                                          <p:stCondLst>
                                            <p:cond delay="1324"/>
                                          </p:stCondLst>
                                        </p:cTn>
                                        <p:tgtEl>
                                          <p:spTgt spid="7170"/>
                                        </p:tgtEl>
                                        <p:attrNameLst>
                                          <p:attrName>ppt_y</p:attrName>
                                        </p:attrNameLst>
                                      </p:cBhvr>
                                      <p:tavLst>
                                        <p:tav tm="0" fmla="#ppt_y-sin(pi*$)/27">
                                          <p:val>
                                            <p:fltVal val="0"/>
                                          </p:val>
                                        </p:tav>
                                        <p:tav tm="100000">
                                          <p:val>
                                            <p:fltVal val="1"/>
                                          </p:val>
                                        </p:tav>
                                      </p:tavLst>
                                    </p:anim>
                                    <p:anim calcmode="lin" valueType="num">
                                      <p:cBhvr>
                                        <p:cTn id="14" dur="164" tmFilter="0, 0; 0.125,0.2665; 0.25,0.4; 0.375,0.465; 0.5,0.5;  0.625,0.535; 0.75,0.6; 0.875,0.7335; 1,1">
                                          <p:stCondLst>
                                            <p:cond delay="1656"/>
                                          </p:stCondLst>
                                        </p:cTn>
                                        <p:tgtEl>
                                          <p:spTgt spid="7170"/>
                                        </p:tgtEl>
                                        <p:attrNameLst>
                                          <p:attrName>ppt_y</p:attrName>
                                        </p:attrNameLst>
                                      </p:cBhvr>
                                      <p:tavLst>
                                        <p:tav tm="0" fmla="#ppt_y-sin(pi*$)/81">
                                          <p:val>
                                            <p:fltVal val="0"/>
                                          </p:val>
                                        </p:tav>
                                        <p:tav tm="100000">
                                          <p:val>
                                            <p:fltVal val="1"/>
                                          </p:val>
                                        </p:tav>
                                      </p:tavLst>
                                    </p:anim>
                                    <p:animScale>
                                      <p:cBhvr>
                                        <p:cTn id="15" dur="26">
                                          <p:stCondLst>
                                            <p:cond delay="650"/>
                                          </p:stCondLst>
                                        </p:cTn>
                                        <p:tgtEl>
                                          <p:spTgt spid="7170"/>
                                        </p:tgtEl>
                                      </p:cBhvr>
                                      <p:to x="100000" y="60000"/>
                                    </p:animScale>
                                    <p:animScale>
                                      <p:cBhvr>
                                        <p:cTn id="16" dur="166" decel="50000">
                                          <p:stCondLst>
                                            <p:cond delay="676"/>
                                          </p:stCondLst>
                                        </p:cTn>
                                        <p:tgtEl>
                                          <p:spTgt spid="7170"/>
                                        </p:tgtEl>
                                      </p:cBhvr>
                                      <p:to x="100000" y="100000"/>
                                    </p:animScale>
                                    <p:animScale>
                                      <p:cBhvr>
                                        <p:cTn id="17" dur="26">
                                          <p:stCondLst>
                                            <p:cond delay="1312"/>
                                          </p:stCondLst>
                                        </p:cTn>
                                        <p:tgtEl>
                                          <p:spTgt spid="7170"/>
                                        </p:tgtEl>
                                      </p:cBhvr>
                                      <p:to x="100000" y="80000"/>
                                    </p:animScale>
                                    <p:animScale>
                                      <p:cBhvr>
                                        <p:cTn id="18" dur="166" decel="50000">
                                          <p:stCondLst>
                                            <p:cond delay="1338"/>
                                          </p:stCondLst>
                                        </p:cTn>
                                        <p:tgtEl>
                                          <p:spTgt spid="7170"/>
                                        </p:tgtEl>
                                      </p:cBhvr>
                                      <p:to x="100000" y="100000"/>
                                    </p:animScale>
                                    <p:animScale>
                                      <p:cBhvr>
                                        <p:cTn id="19" dur="26">
                                          <p:stCondLst>
                                            <p:cond delay="1642"/>
                                          </p:stCondLst>
                                        </p:cTn>
                                        <p:tgtEl>
                                          <p:spTgt spid="7170"/>
                                        </p:tgtEl>
                                      </p:cBhvr>
                                      <p:to x="100000" y="90000"/>
                                    </p:animScale>
                                    <p:animScale>
                                      <p:cBhvr>
                                        <p:cTn id="20" dur="166" decel="50000">
                                          <p:stCondLst>
                                            <p:cond delay="1668"/>
                                          </p:stCondLst>
                                        </p:cTn>
                                        <p:tgtEl>
                                          <p:spTgt spid="7170"/>
                                        </p:tgtEl>
                                      </p:cBhvr>
                                      <p:to x="100000" y="100000"/>
                                    </p:animScale>
                                    <p:animScale>
                                      <p:cBhvr>
                                        <p:cTn id="21" dur="26">
                                          <p:stCondLst>
                                            <p:cond delay="1808"/>
                                          </p:stCondLst>
                                        </p:cTn>
                                        <p:tgtEl>
                                          <p:spTgt spid="7170"/>
                                        </p:tgtEl>
                                      </p:cBhvr>
                                      <p:to x="100000" y="95000"/>
                                    </p:animScale>
                                    <p:animScale>
                                      <p:cBhvr>
                                        <p:cTn id="22" dur="166" decel="50000">
                                          <p:stCondLst>
                                            <p:cond delay="1834"/>
                                          </p:stCondLst>
                                        </p:cTn>
                                        <p:tgtEl>
                                          <p:spTgt spid="7170"/>
                                        </p:tgtEl>
                                      </p:cBhvr>
                                      <p:to x="100000" y="100000"/>
                                    </p:animScale>
                                  </p:childTnLst>
                                </p:cTn>
                              </p:par>
                              <p:par>
                                <p:cTn id="23" presetID="1" presetClass="entr" presetSubtype="0" fill="hold" grpId="0" nodeType="withEffect">
                                  <p:stCondLst>
                                    <p:cond delay="500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5000"/>
                                  </p:stCondLst>
                                  <p:childTnLst>
                                    <p:set>
                                      <p:cBhvr>
                                        <p:cTn id="2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E8AFEA9D-F566-4AE5-BAE5-7E579F7BE11F}"/>
              </a:ext>
            </a:extLst>
          </p:cNvPr>
          <p:cNvSpPr>
            <a:spLocks noGrp="1" noChangeArrowheads="1"/>
          </p:cNvSpPr>
          <p:nvPr>
            <p:ph type="title"/>
          </p:nvPr>
        </p:nvSpPr>
        <p:spPr/>
        <p:txBody>
          <a:bodyPr/>
          <a:lstStyle/>
          <a:p>
            <a:r>
              <a:rPr lang="en-US" altLang="en-US"/>
              <a:t>Case study: Health Insurance</a:t>
            </a:r>
          </a:p>
        </p:txBody>
      </p:sp>
      <p:sp>
        <p:nvSpPr>
          <p:cNvPr id="3" name="Content Placeholder 2">
            <a:extLst>
              <a:ext uri="{FF2B5EF4-FFF2-40B4-BE49-F238E27FC236}">
                <a16:creationId xmlns:a16="http://schemas.microsoft.com/office/drawing/2014/main" id="{EF1DE685-16E6-4F9F-8856-5BD4FA5BF5BE}"/>
              </a:ext>
            </a:extLst>
          </p:cNvPr>
          <p:cNvSpPr>
            <a:spLocks noGrp="1"/>
          </p:cNvSpPr>
          <p:nvPr>
            <p:ph idx="1"/>
          </p:nvPr>
        </p:nvSpPr>
        <p:spPr>
          <a:xfrm>
            <a:off x="574675" y="1825625"/>
            <a:ext cx="11269663" cy="4351338"/>
          </a:xfrm>
        </p:spPr>
        <p:txBody>
          <a:bodyPr rtlCol="0">
            <a:normAutofit lnSpcReduction="10000"/>
          </a:bodyPr>
          <a:lstStyle/>
          <a:p>
            <a:pPr fontAlgn="auto">
              <a:spcAft>
                <a:spcPts val="0"/>
              </a:spcAft>
              <a:defRPr/>
            </a:pPr>
            <a:r>
              <a:rPr lang="en-US" dirty="0"/>
              <a:t>A genetic algorithm running on a $300 netbook computer saved millions of dollars on a health provider network setup.</a:t>
            </a:r>
          </a:p>
          <a:p>
            <a:pPr fontAlgn="auto">
              <a:spcAft>
                <a:spcPts val="0"/>
              </a:spcAft>
              <a:defRPr/>
            </a:pPr>
            <a:r>
              <a:rPr lang="en-US" dirty="0"/>
              <a:t>500 provider groups, offering 1 to 25 specialties (acupuncture to x-rays)</a:t>
            </a:r>
          </a:p>
          <a:p>
            <a:pPr fontAlgn="auto">
              <a:spcAft>
                <a:spcPts val="0"/>
              </a:spcAft>
              <a:defRPr/>
            </a:pPr>
            <a:r>
              <a:rPr lang="en-US" dirty="0"/>
              <a:t>If all 500 provider groups were in network, normalized cost would be 1.000</a:t>
            </a:r>
          </a:p>
          <a:p>
            <a:pPr fontAlgn="auto">
              <a:spcAft>
                <a:spcPts val="0"/>
              </a:spcAft>
              <a:defRPr/>
            </a:pPr>
            <a:r>
              <a:rPr lang="en-US" dirty="0"/>
              <a:t>Each group IN or OUT of network</a:t>
            </a:r>
          </a:p>
          <a:p>
            <a:pPr fontAlgn="auto">
              <a:spcAft>
                <a:spcPts val="0"/>
              </a:spcAft>
              <a:defRPr/>
            </a:pPr>
            <a:r>
              <a:rPr lang="en-US" dirty="0"/>
              <a:t>Potential number of solution sets was 2</a:t>
            </a:r>
            <a:r>
              <a:rPr lang="en-US" baseline="30000" dirty="0"/>
              <a:t>500 </a:t>
            </a:r>
            <a:r>
              <a:rPr lang="en-US" dirty="0"/>
              <a:t>(a VERY big number)</a:t>
            </a:r>
          </a:p>
          <a:p>
            <a:pPr fontAlgn="auto">
              <a:spcAft>
                <a:spcPts val="0"/>
              </a:spcAft>
              <a:defRPr/>
            </a:pPr>
            <a:r>
              <a:rPr lang="en-US" dirty="0"/>
              <a:t>Best arrangement by experienced actuaries was cost reduction to 0.78</a:t>
            </a:r>
          </a:p>
          <a:p>
            <a:pPr fontAlgn="auto">
              <a:spcAft>
                <a:spcPts val="0"/>
              </a:spcAft>
              <a:defRPr/>
            </a:pPr>
            <a:r>
              <a:rPr lang="en-US" dirty="0"/>
              <a:t>Netbook got to 0.75 within an hour</a:t>
            </a:r>
          </a:p>
          <a:p>
            <a:pPr fontAlgn="auto">
              <a:spcAft>
                <a:spcPts val="0"/>
              </a:spcAft>
              <a:defRPr/>
            </a:pPr>
            <a:r>
              <a:rPr lang="en-US" dirty="0"/>
              <a:t>After three days it reached 0.58</a:t>
            </a:r>
          </a:p>
        </p:txBody>
      </p:sp>
      <p:sp>
        <p:nvSpPr>
          <p:cNvPr id="96260" name="TextBox 3">
            <a:extLst>
              <a:ext uri="{FF2B5EF4-FFF2-40B4-BE49-F238E27FC236}">
                <a16:creationId xmlns:a16="http://schemas.microsoft.com/office/drawing/2014/main" id="{16F7EFC6-7628-44DF-97CE-5705F8DC7663}"/>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0D9F47AA-2292-484C-BBDA-86AF4E7927F3}"/>
              </a:ext>
            </a:extLst>
          </p:cNvPr>
          <p:cNvSpPr>
            <a:spLocks noGrp="1" noChangeArrowheads="1"/>
          </p:cNvSpPr>
          <p:nvPr>
            <p:ph type="title"/>
          </p:nvPr>
        </p:nvSpPr>
        <p:spPr>
          <a:xfrm>
            <a:off x="369888" y="-76200"/>
            <a:ext cx="10515600" cy="1325563"/>
          </a:xfrm>
        </p:spPr>
        <p:txBody>
          <a:bodyPr/>
          <a:lstStyle/>
          <a:p>
            <a:r>
              <a:rPr lang="en-US" altLang="en-US" sz="3600"/>
              <a:t>Provider Network Cost Optimization</a:t>
            </a:r>
          </a:p>
        </p:txBody>
      </p:sp>
      <p:pic>
        <p:nvPicPr>
          <p:cNvPr id="98307" name="Picture 3">
            <a:extLst>
              <a:ext uri="{FF2B5EF4-FFF2-40B4-BE49-F238E27FC236}">
                <a16:creationId xmlns:a16="http://schemas.microsoft.com/office/drawing/2014/main" id="{10211717-916D-4F66-9FD2-20DE06A86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143000"/>
            <a:ext cx="8107363" cy="4572000"/>
          </a:xfrm>
          <a:prstGeom prst="rect">
            <a:avLst/>
          </a:prstGeom>
          <a:solidFill>
            <a:schemeClr val="accent1"/>
          </a:solidFill>
          <a:ln w="9525" algn="ctr">
            <a:solidFill>
              <a:srgbClr val="7030A0"/>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308" name="TextBox 3">
            <a:extLst>
              <a:ext uri="{FF2B5EF4-FFF2-40B4-BE49-F238E27FC236}">
                <a16:creationId xmlns:a16="http://schemas.microsoft.com/office/drawing/2014/main" id="{7C7A91EA-2D88-41A7-BFF1-B0A8C3287137}"/>
              </a:ext>
            </a:extLst>
          </p:cNvPr>
          <p:cNvSpPr txBox="1">
            <a:spLocks noChangeArrowheads="1"/>
          </p:cNvSpPr>
          <p:nvPr/>
        </p:nvSpPr>
        <p:spPr bwMode="auto">
          <a:xfrm>
            <a:off x="1981200" y="5748338"/>
            <a:ext cx="85344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600" b="1" i="1">
                <a:solidFill>
                  <a:srgbClr val="7030A0"/>
                </a:solidFill>
                <a:latin typeface="Arial" panose="020B0604020202020204" pitchFamily="34" charset="0"/>
              </a:rPr>
              <a:t>500 Providers for this example; but could have thousands. Lots of specialties. Could have 2^500 (&gt; 10^150) solution sets … might take a while by traditional methods. </a:t>
            </a:r>
            <a:r>
              <a:rPr lang="en-US" altLang="en-US" sz="1600" b="1" i="1">
                <a:solidFill>
                  <a:srgbClr val="7030A0"/>
                </a:solidFill>
                <a:latin typeface="Arial" panose="020B0604020202020204" pitchFamily="34" charset="0"/>
                <a:sym typeface="Wingdings" panose="05000000000000000000" pitchFamily="2" charset="2"/>
              </a:rPr>
              <a:t></a:t>
            </a:r>
            <a:endParaRPr lang="en-US" altLang="en-US" sz="1600" b="1" i="1">
              <a:solidFill>
                <a:srgbClr val="7030A0"/>
              </a:solidFill>
              <a:latin typeface="Arial" panose="020B0604020202020204" pitchFamily="34" charset="0"/>
            </a:endParaRPr>
          </a:p>
        </p:txBody>
      </p:sp>
      <p:sp>
        <p:nvSpPr>
          <p:cNvPr id="98309" name="TextBox 4">
            <a:extLst>
              <a:ext uri="{FF2B5EF4-FFF2-40B4-BE49-F238E27FC236}">
                <a16:creationId xmlns:a16="http://schemas.microsoft.com/office/drawing/2014/main" id="{6F56C675-3054-4C2F-91E3-2C5BA5B16C81}"/>
              </a:ext>
            </a:extLst>
          </p:cNvPr>
          <p:cNvSpPr txBox="1">
            <a:spLocks noChangeArrowheads="1"/>
          </p:cNvSpPr>
          <p:nvPr/>
        </p:nvSpPr>
        <p:spPr bwMode="auto">
          <a:xfrm>
            <a:off x="1828800" y="990600"/>
            <a:ext cx="2133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600" b="1" i="1">
                <a:solidFill>
                  <a:srgbClr val="7030A0"/>
                </a:solidFill>
                <a:latin typeface="Arial" panose="020B0604020202020204" pitchFamily="34" charset="0"/>
              </a:rPr>
              <a:t>Each provider group is in (1) or out (0) of network</a:t>
            </a:r>
            <a:r>
              <a:rPr lang="en-US" altLang="en-US" sz="1600">
                <a:solidFill>
                  <a:srgbClr val="3E3E3E"/>
                </a:solidFill>
                <a:latin typeface="Arial" panose="020B0604020202020204" pitchFamily="34" charset="0"/>
              </a:rPr>
              <a:t>.</a:t>
            </a:r>
          </a:p>
        </p:txBody>
      </p:sp>
      <p:cxnSp>
        <p:nvCxnSpPr>
          <p:cNvPr id="98310" name="Curved Connector 6">
            <a:extLst>
              <a:ext uri="{FF2B5EF4-FFF2-40B4-BE49-F238E27FC236}">
                <a16:creationId xmlns:a16="http://schemas.microsoft.com/office/drawing/2014/main" id="{A10CAD34-82F6-4336-A8CA-0C921CC22B07}"/>
              </a:ext>
            </a:extLst>
          </p:cNvPr>
          <p:cNvCxnSpPr>
            <a:cxnSpLocks noChangeShapeType="1"/>
          </p:cNvCxnSpPr>
          <p:nvPr/>
        </p:nvCxnSpPr>
        <p:spPr bwMode="auto">
          <a:xfrm>
            <a:off x="2743200" y="1820863"/>
            <a:ext cx="990600" cy="693737"/>
          </a:xfrm>
          <a:prstGeom prst="curvedConnector3">
            <a:avLst>
              <a:gd name="adj1" fmla="val 50000"/>
            </a:avLst>
          </a:prstGeom>
          <a:noFill/>
          <a:ln w="19050" algn="ctr">
            <a:solidFill>
              <a:srgbClr val="7030A0"/>
            </a:solidFill>
            <a:round/>
            <a:headEnd/>
            <a:tailEnd type="arrow" w="med" len="med"/>
          </a:ln>
          <a:extLst>
            <a:ext uri="{909E8E84-426E-40DD-AFC4-6F175D3DCCD1}">
              <a14:hiddenFill xmlns:a14="http://schemas.microsoft.com/office/drawing/2010/main">
                <a:noFill/>
              </a14:hiddenFill>
            </a:ext>
          </a:extLst>
        </p:spPr>
      </p:cxnSp>
      <p:sp>
        <p:nvSpPr>
          <p:cNvPr id="98311" name="TextBox 8">
            <a:extLst>
              <a:ext uri="{FF2B5EF4-FFF2-40B4-BE49-F238E27FC236}">
                <a16:creationId xmlns:a16="http://schemas.microsoft.com/office/drawing/2014/main" id="{03824889-342B-49DC-BF45-E45A114323D7}"/>
              </a:ext>
            </a:extLst>
          </p:cNvPr>
          <p:cNvSpPr txBox="1">
            <a:spLocks noChangeArrowheads="1"/>
          </p:cNvSpPr>
          <p:nvPr/>
        </p:nvSpPr>
        <p:spPr bwMode="auto">
          <a:xfrm>
            <a:off x="6781800" y="4419600"/>
            <a:ext cx="2895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600" b="1" i="1">
                <a:solidFill>
                  <a:srgbClr val="7030A0"/>
                </a:solidFill>
                <a:latin typeface="Arial" panose="020B0604020202020204" pitchFamily="34" charset="0"/>
              </a:rPr>
              <a:t>Each provider group can have multiple specialists; and has a relative cost.</a:t>
            </a:r>
          </a:p>
        </p:txBody>
      </p:sp>
      <p:sp>
        <p:nvSpPr>
          <p:cNvPr id="98312" name="Left Brace 9">
            <a:extLst>
              <a:ext uri="{FF2B5EF4-FFF2-40B4-BE49-F238E27FC236}">
                <a16:creationId xmlns:a16="http://schemas.microsoft.com/office/drawing/2014/main" id="{7B301EFD-4CE4-4116-8E23-718EC58A9359}"/>
              </a:ext>
            </a:extLst>
          </p:cNvPr>
          <p:cNvSpPr>
            <a:spLocks/>
          </p:cNvSpPr>
          <p:nvPr/>
        </p:nvSpPr>
        <p:spPr bwMode="auto">
          <a:xfrm rot="-5400000">
            <a:off x="5876926" y="-185738"/>
            <a:ext cx="723900" cy="7648575"/>
          </a:xfrm>
          <a:prstGeom prst="leftBrace">
            <a:avLst>
              <a:gd name="adj1" fmla="val 0"/>
              <a:gd name="adj2" fmla="val 50000"/>
            </a:avLst>
          </a:prstGeom>
          <a:noFill/>
          <a:ln w="15875" algn="ctr">
            <a:solidFill>
              <a:srgbClr val="7030A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5000">
              <a:latin typeface="Arial" panose="020B0604020202020204" pitchFamily="34" charset="0"/>
              <a:cs typeface="Arial" panose="020B0604020202020204" pitchFamily="34" charset="0"/>
            </a:endParaRPr>
          </a:p>
        </p:txBody>
      </p:sp>
      <p:cxnSp>
        <p:nvCxnSpPr>
          <p:cNvPr id="98313" name="Curved Connector 15">
            <a:extLst>
              <a:ext uri="{FF2B5EF4-FFF2-40B4-BE49-F238E27FC236}">
                <a16:creationId xmlns:a16="http://schemas.microsoft.com/office/drawing/2014/main" id="{76526224-3B66-4F30-9265-7F2BFB545717}"/>
              </a:ext>
            </a:extLst>
          </p:cNvPr>
          <p:cNvCxnSpPr>
            <a:cxnSpLocks noChangeShapeType="1"/>
          </p:cNvCxnSpPr>
          <p:nvPr/>
        </p:nvCxnSpPr>
        <p:spPr bwMode="auto">
          <a:xfrm rot="16200000" flipV="1">
            <a:off x="6229350" y="4019550"/>
            <a:ext cx="571500" cy="533400"/>
          </a:xfrm>
          <a:prstGeom prst="curvedConnector3">
            <a:avLst>
              <a:gd name="adj1" fmla="val 50000"/>
            </a:avLst>
          </a:prstGeom>
          <a:noFill/>
          <a:ln w="9525" algn="ctr">
            <a:solidFill>
              <a:srgbClr val="7030A0"/>
            </a:solidFill>
            <a:round/>
            <a:headEnd/>
            <a:tailEnd type="arrow" w="med" len="med"/>
          </a:ln>
          <a:extLst>
            <a:ext uri="{909E8E84-426E-40DD-AFC4-6F175D3DCCD1}">
              <a14:hiddenFill xmlns:a14="http://schemas.microsoft.com/office/drawing/2010/main">
                <a:noFill/>
              </a14:hiddenFill>
            </a:ext>
          </a:extLst>
        </p:spPr>
      </p:cxnSp>
      <p:sp>
        <p:nvSpPr>
          <p:cNvPr id="98314" name="TextBox 9">
            <a:extLst>
              <a:ext uri="{FF2B5EF4-FFF2-40B4-BE49-F238E27FC236}">
                <a16:creationId xmlns:a16="http://schemas.microsoft.com/office/drawing/2014/main" id="{B21782DB-17ED-4945-8200-0CE8597644E7}"/>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4C93506A-64C5-42C8-909F-5AEA8D261686}"/>
              </a:ext>
            </a:extLst>
          </p:cNvPr>
          <p:cNvSpPr>
            <a:spLocks noGrp="1" noChangeArrowheads="1"/>
          </p:cNvSpPr>
          <p:nvPr>
            <p:ph type="title"/>
          </p:nvPr>
        </p:nvSpPr>
        <p:spPr/>
        <p:txBody>
          <a:bodyPr/>
          <a:lstStyle/>
          <a:p>
            <a:r>
              <a:rPr lang="en-US" altLang="en-US" sz="2800"/>
              <a:t>Provider Network Cost Optimization </a:t>
            </a:r>
            <a:r>
              <a:rPr lang="en-US" altLang="en-US" sz="2400"/>
              <a:t>(continued)</a:t>
            </a:r>
          </a:p>
        </p:txBody>
      </p:sp>
      <p:sp>
        <p:nvSpPr>
          <p:cNvPr id="100355" name="Content Placeholder 2">
            <a:extLst>
              <a:ext uri="{FF2B5EF4-FFF2-40B4-BE49-F238E27FC236}">
                <a16:creationId xmlns:a16="http://schemas.microsoft.com/office/drawing/2014/main" id="{937DBF10-FF38-4EB8-BBAF-ECC2F25B7666}"/>
              </a:ext>
            </a:extLst>
          </p:cNvPr>
          <p:cNvSpPr>
            <a:spLocks noGrp="1" noChangeArrowheads="1"/>
          </p:cNvSpPr>
          <p:nvPr>
            <p:ph idx="1"/>
          </p:nvPr>
        </p:nvSpPr>
        <p:spPr/>
        <p:txBody>
          <a:bodyPr/>
          <a:lstStyle/>
          <a:p>
            <a:endParaRPr lang="en-US" altLang="en-US" dirty="0"/>
          </a:p>
        </p:txBody>
      </p:sp>
      <p:pic>
        <p:nvPicPr>
          <p:cNvPr id="100356" name="Picture 4">
            <a:extLst>
              <a:ext uri="{FF2B5EF4-FFF2-40B4-BE49-F238E27FC236}">
                <a16:creationId xmlns:a16="http://schemas.microsoft.com/office/drawing/2014/main" id="{DF4599BE-91B8-47E6-9BBB-760576529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522" r="22597" b="3593"/>
          <a:stretch>
            <a:fillRect/>
          </a:stretch>
        </p:blipFill>
        <p:spPr bwMode="auto">
          <a:xfrm>
            <a:off x="1905000" y="1371600"/>
            <a:ext cx="83820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0357" name="Curved Connector 6">
            <a:extLst>
              <a:ext uri="{FF2B5EF4-FFF2-40B4-BE49-F238E27FC236}">
                <a16:creationId xmlns:a16="http://schemas.microsoft.com/office/drawing/2014/main" id="{A0F819F3-24DF-410A-A146-BC087CC22461}"/>
              </a:ext>
            </a:extLst>
          </p:cNvPr>
          <p:cNvCxnSpPr>
            <a:cxnSpLocks noChangeShapeType="1"/>
          </p:cNvCxnSpPr>
          <p:nvPr/>
        </p:nvCxnSpPr>
        <p:spPr bwMode="auto">
          <a:xfrm rot="10800000">
            <a:off x="5208588" y="3810000"/>
            <a:ext cx="3173412" cy="609600"/>
          </a:xfrm>
          <a:prstGeom prst="curvedConnector3">
            <a:avLst>
              <a:gd name="adj1" fmla="val 50000"/>
            </a:avLst>
          </a:prstGeom>
          <a:noFill/>
          <a:ln w="9525" algn="ctr">
            <a:solidFill>
              <a:srgbClr val="7030A0"/>
            </a:solidFill>
            <a:round/>
            <a:headEnd/>
            <a:tailEnd type="arrow" w="med" len="med"/>
          </a:ln>
          <a:extLst>
            <a:ext uri="{909E8E84-426E-40DD-AFC4-6F175D3DCCD1}">
              <a14:hiddenFill xmlns:a14="http://schemas.microsoft.com/office/drawing/2010/main">
                <a:noFill/>
              </a14:hiddenFill>
            </a:ext>
          </a:extLst>
        </p:spPr>
      </p:cxnSp>
      <p:sp>
        <p:nvSpPr>
          <p:cNvPr id="100358" name="TextBox 8">
            <a:extLst>
              <a:ext uri="{FF2B5EF4-FFF2-40B4-BE49-F238E27FC236}">
                <a16:creationId xmlns:a16="http://schemas.microsoft.com/office/drawing/2014/main" id="{B9F6B64E-B694-4AF6-9D4C-F126F1EF7113}"/>
              </a:ext>
            </a:extLst>
          </p:cNvPr>
          <p:cNvSpPr txBox="1">
            <a:spLocks noChangeArrowheads="1"/>
          </p:cNvSpPr>
          <p:nvPr/>
        </p:nvSpPr>
        <p:spPr bwMode="auto">
          <a:xfrm>
            <a:off x="7720013" y="4495800"/>
            <a:ext cx="19050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000" b="1" i="1">
                <a:solidFill>
                  <a:srgbClr val="7030A0"/>
                </a:solidFill>
                <a:latin typeface="Arial" panose="020B0604020202020204" pitchFamily="34" charset="0"/>
              </a:rPr>
              <a:t>Each specialty area must have adequate coverage.</a:t>
            </a:r>
          </a:p>
        </p:txBody>
      </p:sp>
      <p:sp>
        <p:nvSpPr>
          <p:cNvPr id="100359" name="Left Brace 9">
            <a:extLst>
              <a:ext uri="{FF2B5EF4-FFF2-40B4-BE49-F238E27FC236}">
                <a16:creationId xmlns:a16="http://schemas.microsoft.com/office/drawing/2014/main" id="{04DD2F9E-3EB6-4285-936E-9D83B3498C19}"/>
              </a:ext>
            </a:extLst>
          </p:cNvPr>
          <p:cNvSpPr>
            <a:spLocks/>
          </p:cNvSpPr>
          <p:nvPr/>
        </p:nvSpPr>
        <p:spPr bwMode="auto">
          <a:xfrm rot="-5400000">
            <a:off x="4902994" y="735806"/>
            <a:ext cx="609600" cy="5538788"/>
          </a:xfrm>
          <a:prstGeom prst="leftBrace">
            <a:avLst>
              <a:gd name="adj1" fmla="val 8329"/>
              <a:gd name="adj2" fmla="val 50000"/>
            </a:avLst>
          </a:prstGeom>
          <a:noFill/>
          <a:ln w="9525" algn="ctr">
            <a:solidFill>
              <a:srgbClr val="7030A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5000">
              <a:latin typeface="Arial" panose="020B0604020202020204" pitchFamily="34" charset="0"/>
              <a:cs typeface="Arial" panose="020B0604020202020204" pitchFamily="34" charset="0"/>
            </a:endParaRPr>
          </a:p>
        </p:txBody>
      </p:sp>
      <p:sp>
        <p:nvSpPr>
          <p:cNvPr id="100360" name="TextBox 7">
            <a:extLst>
              <a:ext uri="{FF2B5EF4-FFF2-40B4-BE49-F238E27FC236}">
                <a16:creationId xmlns:a16="http://schemas.microsoft.com/office/drawing/2014/main" id="{761DEE71-A27C-4101-B303-20C96A278391}"/>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630DD7D3-3C06-492D-8243-7AE8D9492A07}"/>
              </a:ext>
            </a:extLst>
          </p:cNvPr>
          <p:cNvSpPr>
            <a:spLocks noGrp="1" noChangeArrowheads="1"/>
          </p:cNvSpPr>
          <p:nvPr>
            <p:ph type="title"/>
          </p:nvPr>
        </p:nvSpPr>
        <p:spPr>
          <a:xfrm>
            <a:off x="1905000" y="381000"/>
            <a:ext cx="7086600" cy="762000"/>
          </a:xfrm>
        </p:spPr>
        <p:txBody>
          <a:bodyPr/>
          <a:lstStyle/>
          <a:p>
            <a:r>
              <a:rPr lang="en-US" altLang="en-US" sz="2400"/>
              <a:t>Some problems just don’t fit well into classical methods of solution:</a:t>
            </a:r>
          </a:p>
        </p:txBody>
      </p:sp>
      <p:sp>
        <p:nvSpPr>
          <p:cNvPr id="102403" name="Content Placeholder 2">
            <a:extLst>
              <a:ext uri="{FF2B5EF4-FFF2-40B4-BE49-F238E27FC236}">
                <a16:creationId xmlns:a16="http://schemas.microsoft.com/office/drawing/2014/main" id="{25B9D470-2A1E-4779-AAFC-864E90B412F3}"/>
              </a:ext>
            </a:extLst>
          </p:cNvPr>
          <p:cNvSpPr>
            <a:spLocks noGrp="1" noChangeArrowheads="1"/>
          </p:cNvSpPr>
          <p:nvPr>
            <p:ph idx="1"/>
          </p:nvPr>
        </p:nvSpPr>
        <p:spPr>
          <a:xfrm>
            <a:off x="1719263" y="1328738"/>
            <a:ext cx="8305800" cy="3352800"/>
          </a:xfrm>
        </p:spPr>
        <p:txBody>
          <a:bodyPr/>
          <a:lstStyle/>
          <a:p>
            <a:pPr marL="0" indent="0">
              <a:buFont typeface="Arial" panose="020B0604020202020204" pitchFamily="34" charset="0"/>
              <a:buNone/>
            </a:pPr>
            <a:r>
              <a:rPr lang="en-US" altLang="en-US"/>
              <a:t>Assume you have three equations:</a:t>
            </a:r>
          </a:p>
          <a:p>
            <a:pPr lvl="1"/>
            <a:r>
              <a:rPr lang="en-US" altLang="en-US" b="1" i="1">
                <a:solidFill>
                  <a:srgbClr val="0070C0"/>
                </a:solidFill>
              </a:rPr>
              <a:t>y</a:t>
            </a:r>
            <a:r>
              <a:rPr lang="en-US" altLang="en-US" b="1" i="1" baseline="-25000">
                <a:solidFill>
                  <a:srgbClr val="0070C0"/>
                </a:solidFill>
              </a:rPr>
              <a:t>1</a:t>
            </a:r>
            <a:r>
              <a:rPr lang="en-US" altLang="en-US">
                <a:solidFill>
                  <a:srgbClr val="0070C0"/>
                </a:solidFill>
              </a:rPr>
              <a:t> = </a:t>
            </a:r>
            <a:r>
              <a:rPr lang="en-US" altLang="en-US" b="1" i="1">
                <a:solidFill>
                  <a:srgbClr val="0070C0"/>
                </a:solidFill>
              </a:rPr>
              <a:t>a * e * g + h + d</a:t>
            </a:r>
            <a:r>
              <a:rPr lang="en-US" altLang="en-US" b="1" i="1" baseline="30000">
                <a:solidFill>
                  <a:srgbClr val="0070C0"/>
                </a:solidFill>
              </a:rPr>
              <a:t>a</a:t>
            </a:r>
          </a:p>
          <a:p>
            <a:pPr lvl="1"/>
            <a:r>
              <a:rPr lang="en-US" altLang="en-US" b="1" i="1">
                <a:solidFill>
                  <a:srgbClr val="0070C0"/>
                </a:solidFill>
              </a:rPr>
              <a:t>y</a:t>
            </a:r>
            <a:r>
              <a:rPr lang="en-US" altLang="en-US" b="1" i="1" baseline="-25000">
                <a:solidFill>
                  <a:srgbClr val="0070C0"/>
                </a:solidFill>
              </a:rPr>
              <a:t>2</a:t>
            </a:r>
            <a:r>
              <a:rPr lang="en-US" altLang="en-US">
                <a:solidFill>
                  <a:srgbClr val="0070C0"/>
                </a:solidFill>
              </a:rPr>
              <a:t> = </a:t>
            </a:r>
            <a:r>
              <a:rPr lang="en-US" altLang="en-US" b="1" i="1">
                <a:solidFill>
                  <a:srgbClr val="0070C0"/>
                </a:solidFill>
              </a:rPr>
              <a:t>|h|! - |d|!</a:t>
            </a:r>
          </a:p>
          <a:p>
            <a:pPr lvl="1"/>
            <a:r>
              <a:rPr lang="en-US" altLang="en-US" b="1" i="1">
                <a:solidFill>
                  <a:srgbClr val="0070C0"/>
                </a:solidFill>
              </a:rPr>
              <a:t>y</a:t>
            </a:r>
            <a:r>
              <a:rPr lang="en-US" altLang="en-US" b="1" i="1" baseline="-25000">
                <a:solidFill>
                  <a:srgbClr val="0070C0"/>
                </a:solidFill>
              </a:rPr>
              <a:t>3</a:t>
            </a:r>
            <a:r>
              <a:rPr lang="en-US" altLang="en-US">
                <a:solidFill>
                  <a:srgbClr val="0070C0"/>
                </a:solidFill>
              </a:rPr>
              <a:t> = </a:t>
            </a:r>
            <a:r>
              <a:rPr lang="en-US" altLang="en-US" b="1" i="1">
                <a:solidFill>
                  <a:srgbClr val="0070C0"/>
                </a:solidFill>
              </a:rPr>
              <a:t>((sin(a)) + b) * log(b + c)) </a:t>
            </a:r>
            <a:r>
              <a:rPr lang="en-US" altLang="en-US">
                <a:solidFill>
                  <a:srgbClr val="0070C0"/>
                </a:solidFill>
              </a:rPr>
              <a:t>					+ </a:t>
            </a:r>
            <a:r>
              <a:rPr lang="en-US" altLang="en-US" b="1" i="1">
                <a:solidFill>
                  <a:srgbClr val="0070C0"/>
                </a:solidFill>
              </a:rPr>
              <a:t>cos(min(c, d)) * (e – f + g * h)</a:t>
            </a:r>
          </a:p>
          <a:p>
            <a:pPr marL="0" indent="0">
              <a:spcBef>
                <a:spcPts val="600"/>
              </a:spcBef>
              <a:buFont typeface="Arial" panose="020B0604020202020204" pitchFamily="34" charset="0"/>
              <a:buNone/>
            </a:pPr>
            <a:endParaRPr lang="en-US" altLang="en-US" sz="1600" baseline="30000"/>
          </a:p>
          <a:p>
            <a:pPr marL="0" indent="0">
              <a:spcBef>
                <a:spcPts val="600"/>
              </a:spcBef>
              <a:buFont typeface="Arial" panose="020B0604020202020204" pitchFamily="34" charset="0"/>
              <a:buNone/>
            </a:pPr>
            <a:r>
              <a:rPr lang="en-US" altLang="en-US" baseline="30000"/>
              <a:t>Find a combination of </a:t>
            </a:r>
            <a:r>
              <a:rPr lang="en-US" altLang="en-US" b="1" i="1" baseline="30000"/>
              <a:t>a, b, c, d, e, f, g, h </a:t>
            </a:r>
          </a:p>
          <a:p>
            <a:pPr marL="0" indent="0">
              <a:spcBef>
                <a:spcPts val="600"/>
              </a:spcBef>
              <a:buFont typeface="Arial" panose="020B0604020202020204" pitchFamily="34" charset="0"/>
              <a:buNone/>
            </a:pPr>
            <a:r>
              <a:rPr lang="en-US" altLang="en-US" baseline="30000"/>
              <a:t>such that the standard deviation </a:t>
            </a:r>
          </a:p>
          <a:p>
            <a:pPr marL="0" indent="0">
              <a:spcBef>
                <a:spcPts val="600"/>
              </a:spcBef>
              <a:buFont typeface="Arial" panose="020B0604020202020204" pitchFamily="34" charset="0"/>
              <a:buNone/>
            </a:pPr>
            <a:r>
              <a:rPr lang="en-US" altLang="en-US" baseline="30000"/>
              <a:t>of </a:t>
            </a:r>
            <a:r>
              <a:rPr lang="en-US" altLang="en-US" b="1" i="1" baseline="30000">
                <a:solidFill>
                  <a:srgbClr val="0070C0"/>
                </a:solidFill>
              </a:rPr>
              <a:t>y</a:t>
            </a:r>
            <a:r>
              <a:rPr lang="en-US" altLang="en-US" sz="2400" b="1" i="1" baseline="-25000">
                <a:solidFill>
                  <a:srgbClr val="0070C0"/>
                </a:solidFill>
              </a:rPr>
              <a:t>1</a:t>
            </a:r>
            <a:r>
              <a:rPr lang="en-US" altLang="en-US" b="1" i="1" baseline="30000"/>
              <a:t>, </a:t>
            </a:r>
            <a:r>
              <a:rPr lang="en-US" altLang="en-US" b="1" i="1" baseline="30000">
                <a:solidFill>
                  <a:srgbClr val="0070C0"/>
                </a:solidFill>
              </a:rPr>
              <a:t>y</a:t>
            </a:r>
            <a:r>
              <a:rPr lang="en-US" altLang="en-US" sz="2400" b="1" i="1" baseline="-25000">
                <a:solidFill>
                  <a:srgbClr val="0070C0"/>
                </a:solidFill>
              </a:rPr>
              <a:t>2</a:t>
            </a:r>
            <a:r>
              <a:rPr lang="en-US" altLang="en-US" b="1" i="1" baseline="30000"/>
              <a:t>, </a:t>
            </a:r>
            <a:r>
              <a:rPr lang="en-US" altLang="en-US" baseline="30000"/>
              <a:t>and </a:t>
            </a:r>
            <a:r>
              <a:rPr lang="en-US" altLang="en-US" b="1" i="1" baseline="30000">
                <a:solidFill>
                  <a:srgbClr val="0070C0"/>
                </a:solidFill>
              </a:rPr>
              <a:t>y</a:t>
            </a:r>
            <a:r>
              <a:rPr lang="en-US" altLang="en-US" sz="2400" b="1" i="1" baseline="-25000">
                <a:solidFill>
                  <a:srgbClr val="0070C0"/>
                </a:solidFill>
              </a:rPr>
              <a:t>3</a:t>
            </a:r>
            <a:r>
              <a:rPr lang="en-US" altLang="en-US" baseline="30000">
                <a:solidFill>
                  <a:srgbClr val="0070C0"/>
                </a:solidFill>
              </a:rPr>
              <a:t> </a:t>
            </a:r>
            <a:r>
              <a:rPr lang="en-US" altLang="en-US" baseline="30000"/>
              <a:t>is minimized.</a:t>
            </a:r>
          </a:p>
          <a:p>
            <a:pPr marL="0" indent="0">
              <a:buFont typeface="Arial" panose="020B0604020202020204" pitchFamily="34" charset="0"/>
              <a:buNone/>
            </a:pPr>
            <a:endParaRPr lang="en-US" altLang="en-US" baseline="30000"/>
          </a:p>
        </p:txBody>
      </p:sp>
      <p:sp>
        <p:nvSpPr>
          <p:cNvPr id="4" name="Oval Callout 3">
            <a:extLst>
              <a:ext uri="{FF2B5EF4-FFF2-40B4-BE49-F238E27FC236}">
                <a16:creationId xmlns:a16="http://schemas.microsoft.com/office/drawing/2014/main" id="{B21DC93B-0B2C-4B80-AECB-2D9EAAE88882}"/>
              </a:ext>
            </a:extLst>
          </p:cNvPr>
          <p:cNvSpPr>
            <a:spLocks noChangeArrowheads="1"/>
          </p:cNvSpPr>
          <p:nvPr/>
        </p:nvSpPr>
        <p:spPr bwMode="auto">
          <a:xfrm>
            <a:off x="8121650" y="1458913"/>
            <a:ext cx="2286000" cy="1981200"/>
          </a:xfrm>
          <a:prstGeom prst="wedgeEllipseCallout">
            <a:avLst>
              <a:gd name="adj1" fmla="val -20833"/>
              <a:gd name="adj2" fmla="val 62500"/>
            </a:avLst>
          </a:prstGeom>
          <a:solidFill>
            <a:srgbClr val="FFFDE1"/>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latin typeface="Arial" panose="020B0604020202020204" pitchFamily="34" charset="0"/>
                <a:cs typeface="Arial" panose="020B0604020202020204" pitchFamily="34" charset="0"/>
              </a:rPr>
              <a:t>Oh yeah!</a:t>
            </a:r>
          </a:p>
          <a:p>
            <a:pPr eaLnBrk="1" hangingPunct="1">
              <a:lnSpc>
                <a:spcPct val="100000"/>
              </a:lnSpc>
              <a:spcBef>
                <a:spcPct val="0"/>
              </a:spcBef>
              <a:buFontTx/>
              <a:buNone/>
            </a:pPr>
            <a:r>
              <a:rPr lang="en-US" altLang="en-US" sz="1800">
                <a:latin typeface="Arial" panose="020B0604020202020204" pitchFamily="34" charset="0"/>
                <a:cs typeface="Arial" panose="020B0604020202020204" pitchFamily="34" charset="0"/>
              </a:rPr>
              <a:t>We are math folks, so this might be too easy by itself!</a:t>
            </a:r>
          </a:p>
        </p:txBody>
      </p:sp>
      <p:sp>
        <p:nvSpPr>
          <p:cNvPr id="5" name="Oval Callout 4">
            <a:extLst>
              <a:ext uri="{FF2B5EF4-FFF2-40B4-BE49-F238E27FC236}">
                <a16:creationId xmlns:a16="http://schemas.microsoft.com/office/drawing/2014/main" id="{80825264-1E77-426B-9842-CB229BC0043E}"/>
              </a:ext>
            </a:extLst>
          </p:cNvPr>
          <p:cNvSpPr>
            <a:spLocks noChangeArrowheads="1"/>
          </p:cNvSpPr>
          <p:nvPr/>
        </p:nvSpPr>
        <p:spPr bwMode="auto">
          <a:xfrm flipH="1">
            <a:off x="1676400" y="5002213"/>
            <a:ext cx="4119563" cy="914400"/>
          </a:xfrm>
          <a:prstGeom prst="wedgeEllipseCallout">
            <a:avLst>
              <a:gd name="adj1" fmla="val -20833"/>
              <a:gd name="adj2" fmla="val 62500"/>
            </a:avLst>
          </a:prstGeom>
          <a:solidFill>
            <a:srgbClr val="FFFDE1"/>
          </a:solidFill>
          <a:ln w="9525" algn="ctr">
            <a:solidFill>
              <a:schemeClr val="tx1"/>
            </a:solidFill>
            <a:round/>
            <a:headEnd/>
            <a:tailEnd/>
          </a:ln>
        </p:spPr>
        <p:txBody>
          <a:bodyPr lIns="0" r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latin typeface="Arial" panose="020B0604020202020204" pitchFamily="34" charset="0"/>
                <a:cs typeface="Arial" panose="020B0604020202020204" pitchFamily="34" charset="0"/>
              </a:rPr>
              <a:t>Let’s add some constraints to make it more interesting!</a:t>
            </a:r>
          </a:p>
        </p:txBody>
      </p:sp>
      <p:sp>
        <p:nvSpPr>
          <p:cNvPr id="6" name="TextBox 5">
            <a:extLst>
              <a:ext uri="{FF2B5EF4-FFF2-40B4-BE49-F238E27FC236}">
                <a16:creationId xmlns:a16="http://schemas.microsoft.com/office/drawing/2014/main" id="{408C6F57-4D4B-4069-8D1B-A060BF485C81}"/>
              </a:ext>
            </a:extLst>
          </p:cNvPr>
          <p:cNvSpPr txBox="1">
            <a:spLocks noChangeArrowheads="1"/>
          </p:cNvSpPr>
          <p:nvPr/>
        </p:nvSpPr>
        <p:spPr bwMode="auto">
          <a:xfrm>
            <a:off x="6207125" y="3852863"/>
            <a:ext cx="4200525" cy="2554287"/>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000" b="1" i="1">
                <a:latin typeface="Arial" panose="020B0604020202020204" pitchFamily="34" charset="0"/>
              </a:rPr>
              <a:t>a</a:t>
            </a:r>
            <a:r>
              <a:rPr lang="en-US" altLang="en-US" sz="2000">
                <a:latin typeface="Arial" panose="020B0604020202020204" pitchFamily="34" charset="0"/>
              </a:rPr>
              <a:t> has to be an integer from 1 to 10</a:t>
            </a:r>
          </a:p>
          <a:p>
            <a:pPr eaLnBrk="1" hangingPunct="1">
              <a:lnSpc>
                <a:spcPct val="100000"/>
              </a:lnSpc>
              <a:spcBef>
                <a:spcPct val="0"/>
              </a:spcBef>
              <a:buFontTx/>
              <a:buNone/>
            </a:pPr>
            <a:r>
              <a:rPr lang="en-US" altLang="en-US" sz="2000" b="1" i="1">
                <a:latin typeface="Arial" panose="020B0604020202020204" pitchFamily="34" charset="0"/>
              </a:rPr>
              <a:t>b</a:t>
            </a:r>
            <a:r>
              <a:rPr lang="en-US" altLang="en-US" sz="2000">
                <a:latin typeface="Arial" panose="020B0604020202020204" pitchFamily="34" charset="0"/>
              </a:rPr>
              <a:t> is a real number from 0 to 15</a:t>
            </a:r>
          </a:p>
          <a:p>
            <a:pPr eaLnBrk="1" hangingPunct="1">
              <a:lnSpc>
                <a:spcPct val="100000"/>
              </a:lnSpc>
              <a:spcBef>
                <a:spcPct val="0"/>
              </a:spcBef>
              <a:buFontTx/>
              <a:buNone/>
            </a:pPr>
            <a:r>
              <a:rPr lang="en-US" altLang="en-US" sz="2000" b="1" i="1">
                <a:latin typeface="Arial" panose="020B0604020202020204" pitchFamily="34" charset="0"/>
              </a:rPr>
              <a:t>c</a:t>
            </a:r>
            <a:r>
              <a:rPr lang="en-US" altLang="en-US" sz="2000">
                <a:latin typeface="Arial" panose="020B0604020202020204" pitchFamily="34" charset="0"/>
              </a:rPr>
              <a:t> is a real number from 1 to 3</a:t>
            </a:r>
          </a:p>
          <a:p>
            <a:pPr eaLnBrk="1" hangingPunct="1">
              <a:lnSpc>
                <a:spcPct val="100000"/>
              </a:lnSpc>
              <a:spcBef>
                <a:spcPct val="0"/>
              </a:spcBef>
              <a:buFontTx/>
              <a:buNone/>
            </a:pPr>
            <a:r>
              <a:rPr lang="en-US" altLang="en-US" sz="2000" b="1" i="1">
                <a:latin typeface="Arial" panose="020B0604020202020204" pitchFamily="34" charset="0"/>
              </a:rPr>
              <a:t>d</a:t>
            </a:r>
            <a:r>
              <a:rPr lang="en-US" altLang="en-US" sz="2000">
                <a:latin typeface="Arial" panose="020B0604020202020204" pitchFamily="34" charset="0"/>
              </a:rPr>
              <a:t> is a real number from 0.5 to 7</a:t>
            </a:r>
          </a:p>
          <a:p>
            <a:pPr eaLnBrk="1" hangingPunct="1">
              <a:lnSpc>
                <a:spcPct val="100000"/>
              </a:lnSpc>
              <a:spcBef>
                <a:spcPct val="0"/>
              </a:spcBef>
              <a:buFontTx/>
              <a:buNone/>
            </a:pPr>
            <a:r>
              <a:rPr lang="en-US" altLang="en-US" sz="2000" b="1" i="1">
                <a:latin typeface="Arial" panose="020B0604020202020204" pitchFamily="34" charset="0"/>
              </a:rPr>
              <a:t>e</a:t>
            </a:r>
            <a:r>
              <a:rPr lang="en-US" altLang="en-US" sz="2000">
                <a:latin typeface="Arial" panose="020B0604020202020204" pitchFamily="34" charset="0"/>
              </a:rPr>
              <a:t> is a real number from -10 to 50</a:t>
            </a:r>
          </a:p>
          <a:p>
            <a:pPr eaLnBrk="1" hangingPunct="1">
              <a:lnSpc>
                <a:spcPct val="100000"/>
              </a:lnSpc>
              <a:spcBef>
                <a:spcPct val="0"/>
              </a:spcBef>
              <a:buFontTx/>
              <a:buNone/>
            </a:pPr>
            <a:r>
              <a:rPr lang="en-US" altLang="en-US" sz="2000" b="1" i="1">
                <a:latin typeface="Arial" panose="020B0604020202020204" pitchFamily="34" charset="0"/>
              </a:rPr>
              <a:t>f</a:t>
            </a:r>
            <a:r>
              <a:rPr lang="en-US" altLang="en-US" sz="2000">
                <a:latin typeface="Arial" panose="020B0604020202020204" pitchFamily="34" charset="0"/>
              </a:rPr>
              <a:t> is an </a:t>
            </a:r>
            <a:r>
              <a:rPr lang="en-US" altLang="en-US" sz="2000" b="1">
                <a:latin typeface="Arial" panose="020B0604020202020204" pitchFamily="34" charset="0"/>
              </a:rPr>
              <a:t>even</a:t>
            </a:r>
            <a:r>
              <a:rPr lang="en-US" altLang="en-US" sz="2000">
                <a:latin typeface="Arial" panose="020B0604020202020204" pitchFamily="34" charset="0"/>
              </a:rPr>
              <a:t> integer from -20 to 40</a:t>
            </a:r>
          </a:p>
          <a:p>
            <a:pPr eaLnBrk="1" hangingPunct="1">
              <a:lnSpc>
                <a:spcPct val="100000"/>
              </a:lnSpc>
              <a:spcBef>
                <a:spcPct val="0"/>
              </a:spcBef>
              <a:buFontTx/>
              <a:buNone/>
            </a:pPr>
            <a:r>
              <a:rPr lang="en-US" altLang="en-US" sz="2000" b="1" i="1">
                <a:latin typeface="Arial" panose="020B0604020202020204" pitchFamily="34" charset="0"/>
              </a:rPr>
              <a:t>g</a:t>
            </a:r>
            <a:r>
              <a:rPr lang="en-US" altLang="en-US" sz="2000">
                <a:latin typeface="Arial" panose="020B0604020202020204" pitchFamily="34" charset="0"/>
              </a:rPr>
              <a:t> is a real number from 0 to 18</a:t>
            </a:r>
          </a:p>
          <a:p>
            <a:pPr eaLnBrk="1" hangingPunct="1">
              <a:lnSpc>
                <a:spcPct val="100000"/>
              </a:lnSpc>
              <a:spcBef>
                <a:spcPct val="0"/>
              </a:spcBef>
              <a:buFontTx/>
              <a:buNone/>
            </a:pPr>
            <a:r>
              <a:rPr lang="en-US" altLang="en-US" sz="2000" b="1" i="1">
                <a:latin typeface="Arial" panose="020B0604020202020204" pitchFamily="34" charset="0"/>
              </a:rPr>
              <a:t>h</a:t>
            </a:r>
            <a:r>
              <a:rPr lang="en-US" altLang="en-US" sz="2000">
                <a:latin typeface="Arial" panose="020B0604020202020204" pitchFamily="34" charset="0"/>
              </a:rPr>
              <a:t> is a real number from 3 to 12</a:t>
            </a:r>
          </a:p>
        </p:txBody>
      </p:sp>
      <p:sp>
        <p:nvSpPr>
          <p:cNvPr id="7" name="Left Brace 6">
            <a:extLst>
              <a:ext uri="{FF2B5EF4-FFF2-40B4-BE49-F238E27FC236}">
                <a16:creationId xmlns:a16="http://schemas.microsoft.com/office/drawing/2014/main" id="{A5215C46-9C3B-402C-AB05-C2FF52400C69}"/>
              </a:ext>
            </a:extLst>
          </p:cNvPr>
          <p:cNvSpPr>
            <a:spLocks/>
          </p:cNvSpPr>
          <p:nvPr/>
        </p:nvSpPr>
        <p:spPr bwMode="auto">
          <a:xfrm>
            <a:off x="5949950" y="3852863"/>
            <a:ext cx="257175" cy="2554287"/>
          </a:xfrm>
          <a:prstGeom prst="leftBrace">
            <a:avLst>
              <a:gd name="adj1" fmla="val 8323"/>
              <a:gd name="adj2" fmla="val 50000"/>
            </a:avLst>
          </a:prstGeom>
          <a:solidFill>
            <a:srgbClr val="00B0F0"/>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5000">
              <a:solidFill>
                <a:srgbClr val="00B0F0"/>
              </a:solidFill>
              <a:latin typeface="Arial" panose="020B0604020202020204" pitchFamily="34" charset="0"/>
              <a:cs typeface="Arial" panose="020B0604020202020204" pitchFamily="34" charset="0"/>
            </a:endParaRPr>
          </a:p>
        </p:txBody>
      </p:sp>
      <p:cxnSp>
        <p:nvCxnSpPr>
          <p:cNvPr id="9" name="Curved Connector 8">
            <a:extLst>
              <a:ext uri="{FF2B5EF4-FFF2-40B4-BE49-F238E27FC236}">
                <a16:creationId xmlns:a16="http://schemas.microsoft.com/office/drawing/2014/main" id="{0CFFF90D-3F20-40E8-966E-6FD46841977C}"/>
              </a:ext>
            </a:extLst>
          </p:cNvPr>
          <p:cNvCxnSpPr>
            <a:cxnSpLocks noChangeShapeType="1"/>
            <a:stCxn id="5" idx="8"/>
            <a:endCxn id="7" idx="1"/>
          </p:cNvCxnSpPr>
          <p:nvPr/>
        </p:nvCxnSpPr>
        <p:spPr bwMode="auto">
          <a:xfrm rot="5400000" flipH="1" flipV="1">
            <a:off x="4821238" y="4902200"/>
            <a:ext cx="901700" cy="1355725"/>
          </a:xfrm>
          <a:prstGeom prst="curvedConnector4">
            <a:avLst>
              <a:gd name="adj1" fmla="val -25375"/>
              <a:gd name="adj2" fmla="val 94319"/>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 name="Rectangle: Rounded Corners 1">
            <a:extLst>
              <a:ext uri="{FF2B5EF4-FFF2-40B4-BE49-F238E27FC236}">
                <a16:creationId xmlns:a16="http://schemas.microsoft.com/office/drawing/2014/main" id="{81ADED06-88C5-4CB9-897F-C3D52373FD2C}"/>
              </a:ext>
            </a:extLst>
          </p:cNvPr>
          <p:cNvSpPr/>
          <p:nvPr/>
        </p:nvSpPr>
        <p:spPr>
          <a:xfrm>
            <a:off x="650875" y="6030913"/>
            <a:ext cx="2051050" cy="4365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t>Click for Live Demo</a:t>
            </a:r>
          </a:p>
        </p:txBody>
      </p:sp>
      <p:sp>
        <p:nvSpPr>
          <p:cNvPr id="102410" name="TextBox 9">
            <a:extLst>
              <a:ext uri="{FF2B5EF4-FFF2-40B4-BE49-F238E27FC236}">
                <a16:creationId xmlns:a16="http://schemas.microsoft.com/office/drawing/2014/main" id="{165E1C2E-3326-43BE-94CA-85935858C053}"/>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1956C371-7D78-40A8-8ACB-FA93DC6DAF76}"/>
              </a:ext>
            </a:extLst>
          </p:cNvPr>
          <p:cNvSpPr>
            <a:spLocks noGrp="1" noChangeArrowheads="1"/>
          </p:cNvSpPr>
          <p:nvPr>
            <p:ph type="title"/>
          </p:nvPr>
        </p:nvSpPr>
        <p:spPr/>
        <p:txBody>
          <a:bodyPr/>
          <a:lstStyle/>
          <a:p>
            <a:r>
              <a:rPr lang="en-US" altLang="en-US"/>
              <a:t>How to build a genetic algorithm</a:t>
            </a:r>
          </a:p>
        </p:txBody>
      </p:sp>
      <p:sp>
        <p:nvSpPr>
          <p:cNvPr id="3" name="Content Placeholder 2">
            <a:extLst>
              <a:ext uri="{FF2B5EF4-FFF2-40B4-BE49-F238E27FC236}">
                <a16:creationId xmlns:a16="http://schemas.microsoft.com/office/drawing/2014/main" id="{C876FE8E-44E2-43BA-8076-4675AC172018}"/>
              </a:ext>
            </a:extLst>
          </p:cNvPr>
          <p:cNvSpPr>
            <a:spLocks noGrp="1"/>
          </p:cNvSpPr>
          <p:nvPr>
            <p:ph idx="1"/>
          </p:nvPr>
        </p:nvSpPr>
        <p:spPr/>
        <p:txBody>
          <a:bodyPr rtlCol="0">
            <a:normAutofit/>
          </a:bodyPr>
          <a:lstStyle/>
          <a:p>
            <a:pPr marL="0" indent="0" fontAlgn="auto">
              <a:spcAft>
                <a:spcPts val="0"/>
              </a:spcAft>
              <a:buFont typeface="Arial" panose="020B0604020202020204" pitchFamily="34" charset="0"/>
              <a:buNone/>
              <a:defRPr/>
            </a:pPr>
            <a:endParaRPr lang="en-US" dirty="0"/>
          </a:p>
          <a:p>
            <a:pPr fontAlgn="auto">
              <a:spcAft>
                <a:spcPts val="0"/>
              </a:spcAft>
              <a:defRPr/>
            </a:pPr>
            <a:endParaRPr lang="en-US" dirty="0"/>
          </a:p>
        </p:txBody>
      </p:sp>
      <p:pic>
        <p:nvPicPr>
          <p:cNvPr id="104452" name="Picture 3">
            <a:extLst>
              <a:ext uri="{FF2B5EF4-FFF2-40B4-BE49-F238E27FC236}">
                <a16:creationId xmlns:a16="http://schemas.microsoft.com/office/drawing/2014/main" id="{9D61B8B8-58AB-49C4-8A7F-80A3DD83B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038" y="1236663"/>
            <a:ext cx="6308725" cy="485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3" name="TextBox 4">
            <a:extLst>
              <a:ext uri="{FF2B5EF4-FFF2-40B4-BE49-F238E27FC236}">
                <a16:creationId xmlns:a16="http://schemas.microsoft.com/office/drawing/2014/main" id="{F618D8DA-296F-4F14-8DFC-E71238136ED5}"/>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028EDD2E-88EA-4EA6-A588-55C907554EE7}"/>
              </a:ext>
            </a:extLst>
          </p:cNvPr>
          <p:cNvGraphicFramePr>
            <a:graphicFrameLocks noGrp="1"/>
          </p:cNvGraphicFramePr>
          <p:nvPr>
            <p:ph idx="1"/>
          </p:nvPr>
        </p:nvGraphicFramePr>
        <p:xfrm>
          <a:off x="1790700" y="1166574"/>
          <a:ext cx="8534400" cy="5022787"/>
        </p:xfrm>
        <a:graphic>
          <a:graphicData uri="http://schemas.openxmlformats.org/drawingml/2006/table">
            <a:tbl>
              <a:tblPr firstRow="1" firstCol="1" bandRow="1">
                <a:tableStyleId>{5C22544A-7EE6-4342-B048-85BDC9FD1C3A}</a:tableStyleId>
              </a:tblPr>
              <a:tblGrid>
                <a:gridCol w="342900">
                  <a:extLst>
                    <a:ext uri="{9D8B030D-6E8A-4147-A177-3AD203B41FA5}">
                      <a16:colId xmlns:a16="http://schemas.microsoft.com/office/drawing/2014/main" val="20000"/>
                    </a:ext>
                  </a:extLst>
                </a:gridCol>
                <a:gridCol w="8191500">
                  <a:extLst>
                    <a:ext uri="{9D8B030D-6E8A-4147-A177-3AD203B41FA5}">
                      <a16:colId xmlns:a16="http://schemas.microsoft.com/office/drawing/2014/main" val="20001"/>
                    </a:ext>
                  </a:extLst>
                </a:gridCol>
              </a:tblGrid>
              <a:tr h="4572000">
                <a:tc>
                  <a:txBody>
                    <a:bodyPr/>
                    <a:lstStyle/>
                    <a:p>
                      <a:pPr marL="0" marR="0">
                        <a:lnSpc>
                          <a:spcPct val="115000"/>
                        </a:lnSpc>
                        <a:spcBef>
                          <a:spcPts val="0"/>
                        </a:spcBef>
                        <a:spcAft>
                          <a:spcPts val="0"/>
                        </a:spcAft>
                      </a:pPr>
                      <a:r>
                        <a:rPr lang="en-US" sz="2400" baseline="0" dirty="0">
                          <a:solidFill>
                            <a:srgbClr val="002060"/>
                          </a:solidFill>
                          <a:effectLst/>
                          <a:highlight>
                            <a:srgbClr val="D3D3D3"/>
                          </a:highlight>
                        </a:rPr>
                        <a:t> </a:t>
                      </a:r>
                      <a:endParaRPr lang="en-US" sz="2400" baseline="0" dirty="0">
                        <a:solidFill>
                          <a:srgbClr val="002060"/>
                        </a:solidFill>
                        <a:effectLst/>
                      </a:endParaRPr>
                    </a:p>
                    <a:p>
                      <a:pPr marL="0" marR="0">
                        <a:lnSpc>
                          <a:spcPct val="115000"/>
                        </a:lnSpc>
                        <a:spcBef>
                          <a:spcPts val="0"/>
                        </a:spcBef>
                        <a:spcAft>
                          <a:spcPts val="0"/>
                        </a:spcAft>
                      </a:pPr>
                      <a:r>
                        <a:rPr lang="en-US" sz="2400" baseline="0" dirty="0">
                          <a:solidFill>
                            <a:srgbClr val="002060"/>
                          </a:solidFill>
                          <a:effectLst/>
                          <a:highlight>
                            <a:srgbClr val="D3D3D3"/>
                          </a:highlight>
                        </a:rPr>
                        <a:t> </a:t>
                      </a:r>
                      <a:endParaRPr lang="en-US" sz="2400" baseline="0" dirty="0">
                        <a:solidFill>
                          <a:srgbClr val="002060"/>
                        </a:solidFill>
                        <a:effectLst/>
                      </a:endParaRPr>
                    </a:p>
                    <a:p>
                      <a:pPr marL="0" marR="0">
                        <a:lnSpc>
                          <a:spcPct val="115000"/>
                        </a:lnSpc>
                        <a:spcBef>
                          <a:spcPts val="0"/>
                        </a:spcBef>
                        <a:spcAft>
                          <a:spcPts val="0"/>
                        </a:spcAft>
                      </a:pPr>
                      <a:endParaRPr lang="en-US" sz="2400" baseline="0" dirty="0">
                        <a:solidFill>
                          <a:srgbClr val="002060"/>
                        </a:solidFill>
                        <a:effectLst/>
                        <a:highlight>
                          <a:srgbClr val="D3D3D3"/>
                        </a:highlight>
                        <a:latin typeface="+mn-lt"/>
                        <a:ea typeface="+mn-ea"/>
                        <a:cs typeface="+mn-cs"/>
                      </a:endParaRPr>
                    </a:p>
                    <a:p>
                      <a:pPr marL="0" marR="0">
                        <a:lnSpc>
                          <a:spcPct val="115000"/>
                        </a:lnSpc>
                        <a:spcBef>
                          <a:spcPts val="0"/>
                        </a:spcBef>
                        <a:spcAft>
                          <a:spcPts val="0"/>
                        </a:spcAft>
                      </a:pPr>
                      <a:r>
                        <a:rPr lang="en-US" sz="2400" baseline="0" dirty="0">
                          <a:solidFill>
                            <a:srgbClr val="002060"/>
                          </a:solidFill>
                          <a:effectLst/>
                          <a:highlight>
                            <a:srgbClr val="D3D3D3"/>
                          </a:highlight>
                          <a:latin typeface="+mn-lt"/>
                          <a:ea typeface="+mn-ea"/>
                          <a:cs typeface="+mn-cs"/>
                        </a:rPr>
                        <a:t>1</a:t>
                      </a:r>
                    </a:p>
                    <a:p>
                      <a:pPr marL="0" marR="0">
                        <a:lnSpc>
                          <a:spcPct val="115000"/>
                        </a:lnSpc>
                        <a:spcBef>
                          <a:spcPts val="0"/>
                        </a:spcBef>
                        <a:spcAft>
                          <a:spcPts val="0"/>
                        </a:spcAft>
                      </a:pPr>
                      <a:r>
                        <a:rPr lang="en-US" sz="2400" baseline="0" dirty="0">
                          <a:solidFill>
                            <a:srgbClr val="002060"/>
                          </a:solidFill>
                          <a:effectLst/>
                          <a:highlight>
                            <a:srgbClr val="D3D3D3"/>
                          </a:highlight>
                          <a:latin typeface="+mn-lt"/>
                          <a:ea typeface="+mn-ea"/>
                          <a:cs typeface="+mn-cs"/>
                        </a:rPr>
                        <a:t>2</a:t>
                      </a:r>
                    </a:p>
                    <a:p>
                      <a:pPr marL="0" marR="0">
                        <a:lnSpc>
                          <a:spcPct val="115000"/>
                        </a:lnSpc>
                        <a:spcBef>
                          <a:spcPts val="0"/>
                        </a:spcBef>
                        <a:spcAft>
                          <a:spcPts val="0"/>
                        </a:spcAft>
                      </a:pPr>
                      <a:r>
                        <a:rPr lang="en-US" sz="2400" baseline="0" dirty="0">
                          <a:solidFill>
                            <a:srgbClr val="002060"/>
                          </a:solidFill>
                          <a:effectLst/>
                          <a:highlight>
                            <a:srgbClr val="D3D3D3"/>
                          </a:highlight>
                          <a:latin typeface="+mn-lt"/>
                          <a:ea typeface="+mn-ea"/>
                          <a:cs typeface="+mn-cs"/>
                        </a:rPr>
                        <a:t>3</a:t>
                      </a:r>
                    </a:p>
                    <a:p>
                      <a:pPr marL="0" marR="0">
                        <a:lnSpc>
                          <a:spcPct val="115000"/>
                        </a:lnSpc>
                        <a:spcBef>
                          <a:spcPts val="0"/>
                        </a:spcBef>
                        <a:spcAft>
                          <a:spcPts val="0"/>
                        </a:spcAft>
                      </a:pPr>
                      <a:r>
                        <a:rPr lang="en-US" sz="2400" baseline="0" dirty="0">
                          <a:solidFill>
                            <a:srgbClr val="002060"/>
                          </a:solidFill>
                          <a:effectLst/>
                          <a:highlight>
                            <a:srgbClr val="D3D3D3"/>
                          </a:highlight>
                          <a:latin typeface="+mn-lt"/>
                          <a:ea typeface="+mn-ea"/>
                          <a:cs typeface="+mn-cs"/>
                        </a:rPr>
                        <a:t>4</a:t>
                      </a:r>
                    </a:p>
                    <a:p>
                      <a:pPr marL="0" marR="0">
                        <a:lnSpc>
                          <a:spcPct val="115000"/>
                        </a:lnSpc>
                        <a:spcBef>
                          <a:spcPts val="0"/>
                        </a:spcBef>
                        <a:spcAft>
                          <a:spcPts val="0"/>
                        </a:spcAft>
                      </a:pPr>
                      <a:r>
                        <a:rPr lang="en-US" sz="2400" baseline="0" dirty="0">
                          <a:solidFill>
                            <a:srgbClr val="002060"/>
                          </a:solidFill>
                          <a:effectLst/>
                          <a:highlight>
                            <a:srgbClr val="D3D3D3"/>
                          </a:highlight>
                          <a:latin typeface="+mn-lt"/>
                          <a:ea typeface="+mn-ea"/>
                          <a:cs typeface="+mn-cs"/>
                        </a:rPr>
                        <a:t>5</a:t>
                      </a:r>
                    </a:p>
                    <a:p>
                      <a:pPr marL="0" marR="0">
                        <a:lnSpc>
                          <a:spcPct val="115000"/>
                        </a:lnSpc>
                        <a:spcBef>
                          <a:spcPts val="0"/>
                        </a:spcBef>
                        <a:spcAft>
                          <a:spcPts val="0"/>
                        </a:spcAft>
                      </a:pPr>
                      <a:endParaRPr lang="en-US" sz="2400" baseline="0" dirty="0">
                        <a:solidFill>
                          <a:srgbClr val="002060"/>
                        </a:solidFill>
                        <a:effectLst/>
                        <a:highlight>
                          <a:srgbClr val="D3D3D3"/>
                        </a:highlight>
                        <a:latin typeface="+mn-lt"/>
                        <a:ea typeface="+mn-ea"/>
                        <a:cs typeface="+mn-cs"/>
                      </a:endParaRPr>
                    </a:p>
                    <a:p>
                      <a:pPr marL="0" marR="0">
                        <a:lnSpc>
                          <a:spcPct val="115000"/>
                        </a:lnSpc>
                        <a:spcBef>
                          <a:spcPts val="0"/>
                        </a:spcBef>
                        <a:spcAft>
                          <a:spcPts val="0"/>
                        </a:spcAft>
                      </a:pPr>
                      <a:r>
                        <a:rPr lang="en-US" sz="2400" baseline="0" dirty="0">
                          <a:solidFill>
                            <a:srgbClr val="002060"/>
                          </a:solidFill>
                          <a:effectLst/>
                          <a:highlight>
                            <a:srgbClr val="D3D3D3"/>
                          </a:highlight>
                          <a:latin typeface="+mn-lt"/>
                          <a:ea typeface="+mn-ea"/>
                          <a:cs typeface="+mn-cs"/>
                        </a:rPr>
                        <a:t>6</a:t>
                      </a:r>
                    </a:p>
                    <a:p>
                      <a:pPr marL="0" marR="0">
                        <a:lnSpc>
                          <a:spcPct val="115000"/>
                        </a:lnSpc>
                        <a:spcBef>
                          <a:spcPts val="0"/>
                        </a:spcBef>
                        <a:spcAft>
                          <a:spcPts val="0"/>
                        </a:spcAft>
                      </a:pPr>
                      <a:r>
                        <a:rPr lang="en-US" sz="2400" baseline="0" dirty="0">
                          <a:solidFill>
                            <a:srgbClr val="002060"/>
                          </a:solidFill>
                          <a:effectLst/>
                          <a:highlight>
                            <a:srgbClr val="D3D3D3"/>
                          </a:highlight>
                          <a:latin typeface="+mn-lt"/>
                          <a:ea typeface="+mn-ea"/>
                          <a:cs typeface="+mn-cs"/>
                        </a:rPr>
                        <a:t>7</a:t>
                      </a:r>
                      <a:endParaRPr lang="en-US" sz="2400" baseline="0" dirty="0">
                        <a:solidFill>
                          <a:srgbClr val="002060"/>
                        </a:solidFill>
                        <a:effectLst/>
                        <a:latin typeface="Calibri"/>
                        <a:ea typeface="Calibri"/>
                        <a:cs typeface="Times New Roman"/>
                      </a:endParaRPr>
                    </a:p>
                  </a:txBody>
                  <a:tcPr marL="45720" marR="45720" marT="0" marB="0">
                    <a:solidFill>
                      <a:schemeClr val="bg1"/>
                    </a:solidFill>
                  </a:tcPr>
                </a:tc>
                <a:tc>
                  <a:txBody>
                    <a:bodyPr/>
                    <a:lstStyle/>
                    <a:p>
                      <a:pPr marL="0" marR="0">
                        <a:lnSpc>
                          <a:spcPct val="115000"/>
                        </a:lnSpc>
                        <a:spcBef>
                          <a:spcPts val="0"/>
                        </a:spcBef>
                        <a:spcAft>
                          <a:spcPts val="0"/>
                        </a:spcAft>
                      </a:pPr>
                      <a:r>
                        <a:rPr lang="en-US" sz="2400" baseline="0" dirty="0">
                          <a:solidFill>
                            <a:srgbClr val="002060"/>
                          </a:solidFill>
                          <a:effectLst/>
                          <a:highlight>
                            <a:srgbClr val="D3D3D3"/>
                          </a:highlight>
                        </a:rPr>
                        <a:t>Private Sub AddTheChildren()</a:t>
                      </a:r>
                      <a:endParaRPr lang="en-US" sz="2400" baseline="0" dirty="0">
                        <a:solidFill>
                          <a:srgbClr val="002060"/>
                        </a:solidFill>
                        <a:effectLst/>
                      </a:endParaRPr>
                    </a:p>
                    <a:p>
                      <a:pPr marL="0" marR="0">
                        <a:lnSpc>
                          <a:spcPct val="115000"/>
                        </a:lnSpc>
                        <a:spcBef>
                          <a:spcPts val="0"/>
                        </a:spcBef>
                        <a:spcAft>
                          <a:spcPts val="0"/>
                        </a:spcAft>
                      </a:pPr>
                      <a:r>
                        <a:rPr lang="en-US" sz="2400" baseline="0" dirty="0">
                          <a:solidFill>
                            <a:srgbClr val="002060"/>
                          </a:solidFill>
                          <a:effectLst/>
                          <a:highlight>
                            <a:srgbClr val="D3D3D3"/>
                          </a:highlight>
                        </a:rPr>
                        <a:t>Dim parent As Integer, var As Long, child As Integer, children As Integer</a:t>
                      </a:r>
                      <a:endParaRPr lang="en-US" sz="2400" baseline="0" dirty="0">
                        <a:solidFill>
                          <a:srgbClr val="002060"/>
                        </a:solidFill>
                        <a:effectLst/>
                      </a:endParaRPr>
                    </a:p>
                    <a:p>
                      <a:pPr marL="0" marR="0">
                        <a:lnSpc>
                          <a:spcPct val="115000"/>
                        </a:lnSpc>
                        <a:spcBef>
                          <a:spcPts val="0"/>
                        </a:spcBef>
                        <a:spcAft>
                          <a:spcPts val="0"/>
                        </a:spcAft>
                      </a:pPr>
                      <a:r>
                        <a:rPr lang="en-US" sz="2400" baseline="0" dirty="0">
                          <a:solidFill>
                            <a:srgbClr val="002060"/>
                          </a:solidFill>
                          <a:effectLst/>
                          <a:highlight>
                            <a:srgbClr val="D3D3D3"/>
                          </a:highlight>
                        </a:rPr>
                        <a:t>  children = setsPerGeneration - elites </a:t>
                      </a:r>
                      <a:endParaRPr lang="en-US" sz="2400" baseline="0" dirty="0">
                        <a:solidFill>
                          <a:srgbClr val="002060"/>
                        </a:solidFill>
                        <a:effectLst/>
                      </a:endParaRPr>
                    </a:p>
                    <a:p>
                      <a:pPr marL="0" marR="0">
                        <a:lnSpc>
                          <a:spcPct val="115000"/>
                        </a:lnSpc>
                        <a:spcBef>
                          <a:spcPts val="0"/>
                        </a:spcBef>
                        <a:spcAft>
                          <a:spcPts val="0"/>
                        </a:spcAft>
                      </a:pPr>
                      <a:r>
                        <a:rPr lang="en-US" sz="2400" baseline="0" dirty="0">
                          <a:solidFill>
                            <a:srgbClr val="002060"/>
                          </a:solidFill>
                          <a:effectLst/>
                          <a:highlight>
                            <a:srgbClr val="D3D3D3"/>
                          </a:highlight>
                        </a:rPr>
                        <a:t>    For child = 1 To children </a:t>
                      </a:r>
                      <a:endParaRPr lang="en-US" sz="2400" baseline="0" dirty="0">
                        <a:solidFill>
                          <a:srgbClr val="002060"/>
                        </a:solidFill>
                        <a:effectLst/>
                      </a:endParaRPr>
                    </a:p>
                    <a:p>
                      <a:pPr marL="0" marR="0">
                        <a:lnSpc>
                          <a:spcPct val="115000"/>
                        </a:lnSpc>
                        <a:spcBef>
                          <a:spcPts val="0"/>
                        </a:spcBef>
                        <a:spcAft>
                          <a:spcPts val="0"/>
                        </a:spcAft>
                      </a:pPr>
                      <a:r>
                        <a:rPr lang="en-US" sz="2400" baseline="0" dirty="0">
                          <a:solidFill>
                            <a:srgbClr val="002060"/>
                          </a:solidFill>
                          <a:effectLst/>
                          <a:highlight>
                            <a:srgbClr val="D3D3D3"/>
                          </a:highlight>
                        </a:rPr>
                        <a:t>      For var = 1 To setLength </a:t>
                      </a:r>
                      <a:endParaRPr lang="en-US" sz="2400" baseline="0" dirty="0">
                        <a:solidFill>
                          <a:srgbClr val="002060"/>
                        </a:solidFill>
                        <a:effectLst/>
                      </a:endParaRPr>
                    </a:p>
                    <a:p>
                      <a:pPr marL="0" marR="0">
                        <a:lnSpc>
                          <a:spcPct val="115000"/>
                        </a:lnSpc>
                        <a:spcBef>
                          <a:spcPts val="0"/>
                        </a:spcBef>
                        <a:spcAft>
                          <a:spcPts val="0"/>
                        </a:spcAft>
                      </a:pPr>
                      <a:r>
                        <a:rPr lang="en-US" sz="2400" baseline="0" dirty="0">
                          <a:solidFill>
                            <a:srgbClr val="002060"/>
                          </a:solidFill>
                          <a:effectLst/>
                          <a:highlight>
                            <a:srgbClr val="D3D3D3"/>
                          </a:highlight>
                        </a:rPr>
                        <a:t>        parent = Int(parentPool * Rnd()) + 1</a:t>
                      </a:r>
                      <a:endParaRPr lang="en-US" sz="2400" baseline="0" dirty="0">
                        <a:solidFill>
                          <a:srgbClr val="002060"/>
                        </a:solidFill>
                        <a:effectLst/>
                      </a:endParaRPr>
                    </a:p>
                    <a:p>
                      <a:pPr marL="0" marR="0">
                        <a:lnSpc>
                          <a:spcPct val="115000"/>
                        </a:lnSpc>
                        <a:spcBef>
                          <a:spcPts val="0"/>
                        </a:spcBef>
                        <a:spcAft>
                          <a:spcPts val="0"/>
                        </a:spcAft>
                      </a:pPr>
                      <a:r>
                        <a:rPr lang="en-US" sz="2400" baseline="0" dirty="0">
                          <a:solidFill>
                            <a:srgbClr val="002060"/>
                          </a:solidFill>
                          <a:effectLst/>
                          <a:highlight>
                            <a:srgbClr val="D3D3D3"/>
                          </a:highlight>
                        </a:rPr>
                        <a:t>        solutionSets(var, elites + child) </a:t>
                      </a:r>
                    </a:p>
                    <a:p>
                      <a:pPr marL="0" marR="0">
                        <a:lnSpc>
                          <a:spcPct val="115000"/>
                        </a:lnSpc>
                        <a:spcBef>
                          <a:spcPts val="0"/>
                        </a:spcBef>
                        <a:spcAft>
                          <a:spcPts val="0"/>
                        </a:spcAft>
                      </a:pPr>
                      <a:r>
                        <a:rPr lang="en-US" sz="2400" baseline="0" dirty="0">
                          <a:solidFill>
                            <a:srgbClr val="002060"/>
                          </a:solidFill>
                          <a:effectLst/>
                          <a:highlight>
                            <a:srgbClr val="D3D3D3"/>
                          </a:highlight>
                        </a:rPr>
                        <a:t>                                                = solutionSets(var, parent)</a:t>
                      </a:r>
                      <a:endParaRPr lang="en-US" sz="2400" baseline="0" dirty="0">
                        <a:solidFill>
                          <a:srgbClr val="002060"/>
                        </a:solidFill>
                        <a:effectLst/>
                      </a:endParaRPr>
                    </a:p>
                    <a:p>
                      <a:pPr marL="0" marR="0">
                        <a:lnSpc>
                          <a:spcPct val="115000"/>
                        </a:lnSpc>
                        <a:spcBef>
                          <a:spcPts val="0"/>
                        </a:spcBef>
                        <a:spcAft>
                          <a:spcPts val="0"/>
                        </a:spcAft>
                      </a:pPr>
                      <a:r>
                        <a:rPr lang="en-US" sz="2400" baseline="0" dirty="0">
                          <a:solidFill>
                            <a:srgbClr val="002060"/>
                          </a:solidFill>
                          <a:effectLst/>
                          <a:highlight>
                            <a:srgbClr val="D3D3D3"/>
                          </a:highlight>
                        </a:rPr>
                        <a:t>      Next var</a:t>
                      </a:r>
                      <a:endParaRPr lang="en-US" sz="2400" baseline="0" dirty="0">
                        <a:solidFill>
                          <a:srgbClr val="002060"/>
                        </a:solidFill>
                        <a:effectLst/>
                      </a:endParaRPr>
                    </a:p>
                    <a:p>
                      <a:pPr marL="0" marR="0">
                        <a:lnSpc>
                          <a:spcPct val="115000"/>
                        </a:lnSpc>
                        <a:spcBef>
                          <a:spcPts val="0"/>
                        </a:spcBef>
                        <a:spcAft>
                          <a:spcPts val="0"/>
                        </a:spcAft>
                      </a:pPr>
                      <a:r>
                        <a:rPr lang="en-US" sz="2400" baseline="0" dirty="0">
                          <a:solidFill>
                            <a:srgbClr val="002060"/>
                          </a:solidFill>
                          <a:effectLst/>
                          <a:highlight>
                            <a:srgbClr val="D3D3D3"/>
                          </a:highlight>
                        </a:rPr>
                        <a:t>    Next child</a:t>
                      </a:r>
                      <a:endParaRPr lang="en-US" sz="2400" baseline="0" dirty="0">
                        <a:solidFill>
                          <a:srgbClr val="002060"/>
                        </a:solidFill>
                        <a:effectLst/>
                      </a:endParaRPr>
                    </a:p>
                    <a:p>
                      <a:pPr marL="0" marR="0">
                        <a:lnSpc>
                          <a:spcPct val="115000"/>
                        </a:lnSpc>
                        <a:spcBef>
                          <a:spcPts val="0"/>
                        </a:spcBef>
                        <a:spcAft>
                          <a:spcPts val="0"/>
                        </a:spcAft>
                      </a:pPr>
                      <a:r>
                        <a:rPr lang="en-US" sz="2400" baseline="0" dirty="0">
                          <a:solidFill>
                            <a:srgbClr val="002060"/>
                          </a:solidFill>
                          <a:effectLst/>
                          <a:highlight>
                            <a:srgbClr val="D3D3D3"/>
                          </a:highlight>
                        </a:rPr>
                        <a:t>End Sub 'AddTheChildren</a:t>
                      </a:r>
                      <a:endParaRPr lang="en-US" sz="2400" baseline="0" dirty="0">
                        <a:solidFill>
                          <a:srgbClr val="002060"/>
                        </a:solidFill>
                        <a:effectLst/>
                        <a:latin typeface="Calibri"/>
                        <a:ea typeface="Calibri"/>
                        <a:cs typeface="Times New Roman"/>
                      </a:endParaRPr>
                    </a:p>
                  </a:txBody>
                  <a:tcPr marL="45720" marR="45720" marT="0" marB="0">
                    <a:solidFill>
                      <a:schemeClr val="bg1"/>
                    </a:solidFill>
                  </a:tcPr>
                </a:tc>
                <a:extLst>
                  <a:ext uri="{0D108BD9-81ED-4DB2-BD59-A6C34878D82A}">
                    <a16:rowId xmlns:a16="http://schemas.microsoft.com/office/drawing/2014/main" val="10000"/>
                  </a:ext>
                </a:extLst>
              </a:tr>
            </a:tbl>
          </a:graphicData>
        </a:graphic>
      </p:graphicFrame>
      <p:sp>
        <p:nvSpPr>
          <p:cNvPr id="106499" name="TextBox 11">
            <a:extLst>
              <a:ext uri="{FF2B5EF4-FFF2-40B4-BE49-F238E27FC236}">
                <a16:creationId xmlns:a16="http://schemas.microsoft.com/office/drawing/2014/main" id="{B0D679FA-CF0F-45A9-927D-8FB45F8BE624}"/>
              </a:ext>
            </a:extLst>
          </p:cNvPr>
          <p:cNvSpPr txBox="1">
            <a:spLocks noChangeArrowheads="1"/>
          </p:cNvSpPr>
          <p:nvPr/>
        </p:nvSpPr>
        <p:spPr bwMode="auto">
          <a:xfrm>
            <a:off x="1981200" y="304800"/>
            <a:ext cx="77724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5000">
                <a:latin typeface="Arial" panose="020B0604020202020204" pitchFamily="34" charset="0"/>
              </a:rPr>
              <a:t>VBA example code </a:t>
            </a:r>
          </a:p>
        </p:txBody>
      </p:sp>
      <p:sp>
        <p:nvSpPr>
          <p:cNvPr id="106500" name="TextBox 1">
            <a:extLst>
              <a:ext uri="{FF2B5EF4-FFF2-40B4-BE49-F238E27FC236}">
                <a16:creationId xmlns:a16="http://schemas.microsoft.com/office/drawing/2014/main" id="{2AC5EA03-5F5F-4A85-B1B3-80B5E2C05066}"/>
              </a:ext>
            </a:extLst>
          </p:cNvPr>
          <p:cNvSpPr txBox="1">
            <a:spLocks noChangeArrowheads="1"/>
          </p:cNvSpPr>
          <p:nvPr/>
        </p:nvSpPr>
        <p:spPr bwMode="auto">
          <a:xfrm>
            <a:off x="7772400" y="2428875"/>
            <a:ext cx="1981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000" i="1">
                <a:solidFill>
                  <a:srgbClr val="00B0F0"/>
                </a:solidFill>
                <a:latin typeface="Arial" panose="020B0604020202020204" pitchFamily="34" charset="0"/>
              </a:rPr>
              <a:t>(80 = 100 – 20)</a:t>
            </a:r>
          </a:p>
        </p:txBody>
      </p:sp>
      <p:sp>
        <p:nvSpPr>
          <p:cNvPr id="106501" name="TextBox 5">
            <a:extLst>
              <a:ext uri="{FF2B5EF4-FFF2-40B4-BE49-F238E27FC236}">
                <a16:creationId xmlns:a16="http://schemas.microsoft.com/office/drawing/2014/main" id="{8BE2EB2C-D565-4F34-BE6E-55C0B0E7F1CE}"/>
              </a:ext>
            </a:extLst>
          </p:cNvPr>
          <p:cNvSpPr txBox="1">
            <a:spLocks noChangeArrowheads="1"/>
          </p:cNvSpPr>
          <p:nvPr/>
        </p:nvSpPr>
        <p:spPr bwMode="auto">
          <a:xfrm>
            <a:off x="4208463" y="4953000"/>
            <a:ext cx="60023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000" i="1">
                <a:solidFill>
                  <a:srgbClr val="00B0F0"/>
                </a:solidFill>
                <a:latin typeface="Arial" panose="020B0604020202020204" pitchFamily="34" charset="0"/>
              </a:rPr>
              <a:t>(so set variable 17 in new solution set 21 = 20 +1 to the value from variable 17 in old solution set 5 )</a:t>
            </a:r>
          </a:p>
        </p:txBody>
      </p:sp>
      <p:sp>
        <p:nvSpPr>
          <p:cNvPr id="106502" name="TextBox 6">
            <a:extLst>
              <a:ext uri="{FF2B5EF4-FFF2-40B4-BE49-F238E27FC236}">
                <a16:creationId xmlns:a16="http://schemas.microsoft.com/office/drawing/2014/main" id="{F3B29FE0-1C1B-40F6-A438-B681AB3FEB34}"/>
              </a:ext>
            </a:extLst>
          </p:cNvPr>
          <p:cNvSpPr txBox="1">
            <a:spLocks noChangeArrowheads="1"/>
          </p:cNvSpPr>
          <p:nvPr/>
        </p:nvSpPr>
        <p:spPr bwMode="auto">
          <a:xfrm>
            <a:off x="6400800" y="3228975"/>
            <a:ext cx="4267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000" i="1">
                <a:solidFill>
                  <a:srgbClr val="00B0F0"/>
                </a:solidFill>
                <a:latin typeface="Arial" panose="020B0604020202020204" pitchFamily="34" charset="0"/>
              </a:rPr>
              <a:t>(1 to 30 if 30 variables per set)</a:t>
            </a:r>
          </a:p>
        </p:txBody>
      </p:sp>
      <p:sp>
        <p:nvSpPr>
          <p:cNvPr id="106503" name="TextBox 7">
            <a:extLst>
              <a:ext uri="{FF2B5EF4-FFF2-40B4-BE49-F238E27FC236}">
                <a16:creationId xmlns:a16="http://schemas.microsoft.com/office/drawing/2014/main" id="{43EDB168-B38C-406E-ACF2-0BCCF0EBB221}"/>
              </a:ext>
            </a:extLst>
          </p:cNvPr>
          <p:cNvSpPr txBox="1">
            <a:spLocks noChangeArrowheads="1"/>
          </p:cNvSpPr>
          <p:nvPr/>
        </p:nvSpPr>
        <p:spPr bwMode="auto">
          <a:xfrm>
            <a:off x="7924800" y="3611563"/>
            <a:ext cx="251460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000" i="1">
                <a:solidFill>
                  <a:srgbClr val="00B0F0"/>
                </a:solidFill>
                <a:latin typeface="Arial" panose="020B0604020202020204" pitchFamily="34" charset="0"/>
              </a:rPr>
              <a:t>(e.g. parent 5 wins for variable 17 for child 1)</a:t>
            </a:r>
          </a:p>
        </p:txBody>
      </p:sp>
      <p:sp>
        <p:nvSpPr>
          <p:cNvPr id="106504" name="TextBox 8">
            <a:extLst>
              <a:ext uri="{FF2B5EF4-FFF2-40B4-BE49-F238E27FC236}">
                <a16:creationId xmlns:a16="http://schemas.microsoft.com/office/drawing/2014/main" id="{3E3AB0DD-D710-42F5-8D42-B2411E8A013E}"/>
              </a:ext>
            </a:extLst>
          </p:cNvPr>
          <p:cNvSpPr txBox="1">
            <a:spLocks noChangeArrowheads="1"/>
          </p:cNvSpPr>
          <p:nvPr/>
        </p:nvSpPr>
        <p:spPr bwMode="auto">
          <a:xfrm>
            <a:off x="6327775" y="2851150"/>
            <a:ext cx="3425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000" i="1">
                <a:solidFill>
                  <a:srgbClr val="00B0F0"/>
                </a:solidFill>
                <a:latin typeface="Arial" panose="020B0604020202020204" pitchFamily="34" charset="0"/>
              </a:rPr>
              <a:t>(start with child set 1)</a:t>
            </a:r>
          </a:p>
        </p:txBody>
      </p:sp>
      <p:sp>
        <p:nvSpPr>
          <p:cNvPr id="106505" name="TextBox 1">
            <a:extLst>
              <a:ext uri="{FF2B5EF4-FFF2-40B4-BE49-F238E27FC236}">
                <a16:creationId xmlns:a16="http://schemas.microsoft.com/office/drawing/2014/main" id="{4A2DAB35-6C71-49DD-B250-515A92714DFB}"/>
              </a:ext>
            </a:extLst>
          </p:cNvPr>
          <p:cNvSpPr txBox="1">
            <a:spLocks noChangeArrowheads="1"/>
          </p:cNvSpPr>
          <p:nvPr/>
        </p:nvSpPr>
        <p:spPr bwMode="auto">
          <a:xfrm>
            <a:off x="7467600" y="152400"/>
            <a:ext cx="3124200" cy="1477963"/>
          </a:xfrm>
          <a:prstGeom prst="rect">
            <a:avLst/>
          </a:prstGeom>
          <a:noFill/>
          <a:ln w="9525">
            <a:solidFill>
              <a:srgbClr val="00B0F0"/>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i="1">
                <a:solidFill>
                  <a:srgbClr val="00B0F0"/>
                </a:solidFill>
                <a:latin typeface="Arial" panose="020B0604020202020204" pitchFamily="34" charset="0"/>
                <a:cs typeface="Arial" panose="020B0604020202020204" pitchFamily="34" charset="0"/>
              </a:rPr>
              <a:t>from elsewhere: elites = 20</a:t>
            </a:r>
          </a:p>
          <a:p>
            <a:pPr eaLnBrk="1" hangingPunct="1">
              <a:lnSpc>
                <a:spcPct val="100000"/>
              </a:lnSpc>
              <a:spcBef>
                <a:spcPct val="0"/>
              </a:spcBef>
              <a:buFontTx/>
              <a:buNone/>
            </a:pPr>
            <a:r>
              <a:rPr lang="en-US" altLang="en-US" sz="1800" i="1">
                <a:solidFill>
                  <a:srgbClr val="00B0F0"/>
                </a:solidFill>
                <a:latin typeface="Arial" panose="020B0604020202020204" pitchFamily="34" charset="0"/>
                <a:cs typeface="Arial" panose="020B0604020202020204" pitchFamily="34" charset="0"/>
              </a:rPr>
              <a:t>setsPerGeneration = 100</a:t>
            </a:r>
          </a:p>
          <a:p>
            <a:pPr eaLnBrk="1" hangingPunct="1">
              <a:lnSpc>
                <a:spcPct val="100000"/>
              </a:lnSpc>
              <a:spcBef>
                <a:spcPct val="0"/>
              </a:spcBef>
              <a:buFontTx/>
              <a:buNone/>
            </a:pPr>
            <a:r>
              <a:rPr lang="en-US" altLang="en-US" sz="1800" i="1">
                <a:solidFill>
                  <a:srgbClr val="00B0F0"/>
                </a:solidFill>
                <a:latin typeface="Arial" panose="020B0604020202020204" pitchFamily="34" charset="0"/>
                <a:cs typeface="Arial" panose="020B0604020202020204" pitchFamily="34" charset="0"/>
              </a:rPr>
              <a:t>parentPool = 40</a:t>
            </a:r>
          </a:p>
          <a:p>
            <a:pPr eaLnBrk="1" hangingPunct="1">
              <a:lnSpc>
                <a:spcPct val="100000"/>
              </a:lnSpc>
              <a:spcBef>
                <a:spcPct val="0"/>
              </a:spcBef>
              <a:buFontTx/>
              <a:buNone/>
            </a:pPr>
            <a:r>
              <a:rPr lang="en-US" altLang="en-US" sz="1800" i="1">
                <a:solidFill>
                  <a:srgbClr val="00B0F0"/>
                </a:solidFill>
                <a:latin typeface="Arial" panose="020B0604020202020204" pitchFamily="34" charset="0"/>
                <a:cs typeface="Arial" panose="020B0604020202020204" pitchFamily="34" charset="0"/>
              </a:rPr>
              <a:t>solutionSets is a </a:t>
            </a:r>
          </a:p>
          <a:p>
            <a:pPr eaLnBrk="1" hangingPunct="1">
              <a:lnSpc>
                <a:spcPct val="100000"/>
              </a:lnSpc>
              <a:spcBef>
                <a:spcPct val="0"/>
              </a:spcBef>
              <a:buFontTx/>
              <a:buNone/>
            </a:pPr>
            <a:r>
              <a:rPr lang="en-US" altLang="en-US" sz="1400" i="1">
                <a:solidFill>
                  <a:srgbClr val="00B0F0"/>
                </a:solidFill>
                <a:latin typeface="Arial" panose="020B0604020202020204" pitchFamily="34" charset="0"/>
                <a:cs typeface="Arial" panose="020B0604020202020204" pitchFamily="34" charset="0"/>
              </a:rPr>
              <a:t>2-dimensional array </a:t>
            </a:r>
            <a:r>
              <a:rPr lang="en-US" altLang="en-US" sz="1800" i="1">
                <a:solidFill>
                  <a:srgbClr val="00B0F0"/>
                </a:solidFill>
                <a:latin typeface="Arial" panose="020B0604020202020204" pitchFamily="34" charset="0"/>
                <a:cs typeface="Arial" panose="020B0604020202020204" pitchFamily="34" charset="0"/>
              </a:rPr>
              <a:t>30 by100</a:t>
            </a:r>
          </a:p>
        </p:txBody>
      </p:sp>
      <p:sp>
        <p:nvSpPr>
          <p:cNvPr id="106506" name="TextBox 10">
            <a:extLst>
              <a:ext uri="{FF2B5EF4-FFF2-40B4-BE49-F238E27FC236}">
                <a16:creationId xmlns:a16="http://schemas.microsoft.com/office/drawing/2014/main" id="{81817616-8D3F-4B22-B2AE-BF33B414D2ED}"/>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D4C7E0-5CB5-44A1-988E-5AA72BEC414B}"/>
              </a:ext>
            </a:extLst>
          </p:cNvPr>
          <p:cNvSpPr>
            <a:spLocks noGrp="1"/>
          </p:cNvSpPr>
          <p:nvPr>
            <p:ph idx="1"/>
          </p:nvPr>
        </p:nvSpPr>
        <p:spPr>
          <a:xfrm>
            <a:off x="336550" y="793750"/>
            <a:ext cx="10515600" cy="842963"/>
          </a:xfrm>
        </p:spPr>
        <p:txBody>
          <a:bodyPr rtlCol="0">
            <a:normAutofit lnSpcReduction="10000"/>
          </a:bodyPr>
          <a:lstStyle/>
          <a:p>
            <a:pPr marL="0" indent="0" fontAlgn="auto">
              <a:spcAft>
                <a:spcPts val="0"/>
              </a:spcAft>
              <a:buFont typeface="Arial" panose="020B0604020202020204" pitchFamily="34" charset="0"/>
              <a:buNone/>
              <a:defRPr/>
            </a:pPr>
            <a:r>
              <a:rPr lang="en-US" dirty="0"/>
              <a:t>According to an IDC study for EMC, humans have created </a:t>
            </a:r>
            <a:r>
              <a:rPr lang="en-US" dirty="0">
                <a:solidFill>
                  <a:srgbClr val="7030A0"/>
                </a:solidFill>
              </a:rPr>
              <a:t>132</a:t>
            </a:r>
            <a:r>
              <a:rPr lang="en-US" dirty="0"/>
              <a:t> exabytes of data from the beginning of human civilization to year 2005.</a:t>
            </a:r>
          </a:p>
        </p:txBody>
      </p:sp>
      <p:sp>
        <p:nvSpPr>
          <p:cNvPr id="5" name="TextBox 4">
            <a:extLst>
              <a:ext uri="{FF2B5EF4-FFF2-40B4-BE49-F238E27FC236}">
                <a16:creationId xmlns:a16="http://schemas.microsoft.com/office/drawing/2014/main" id="{7977DC33-ED65-4183-B2E1-0811A094117B}"/>
              </a:ext>
            </a:extLst>
          </p:cNvPr>
          <p:cNvSpPr txBox="1">
            <a:spLocks noChangeArrowheads="1"/>
          </p:cNvSpPr>
          <p:nvPr/>
        </p:nvSpPr>
        <p:spPr bwMode="auto">
          <a:xfrm>
            <a:off x="0" y="1525588"/>
            <a:ext cx="121920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800"/>
              <a:t>2010: </a:t>
            </a:r>
            <a:r>
              <a:rPr lang="en-US" altLang="en-US" sz="2800">
                <a:solidFill>
                  <a:srgbClr val="7030A0"/>
                </a:solidFill>
              </a:rPr>
              <a:t>1,200</a:t>
            </a:r>
            <a:r>
              <a:rPr lang="en-US" altLang="en-US" sz="2800"/>
              <a:t> exabytes … 2015: </a:t>
            </a:r>
            <a:r>
              <a:rPr lang="en-US" altLang="en-US" sz="2800">
                <a:solidFill>
                  <a:srgbClr val="7030A0"/>
                </a:solidFill>
              </a:rPr>
              <a:t>7,900</a:t>
            </a:r>
            <a:r>
              <a:rPr lang="en-US" altLang="en-US" sz="2800"/>
              <a:t> exabytes … 2020: </a:t>
            </a:r>
            <a:r>
              <a:rPr lang="en-US" altLang="en-US" sz="2800">
                <a:solidFill>
                  <a:srgbClr val="7030A0"/>
                </a:solidFill>
              </a:rPr>
              <a:t>40,700</a:t>
            </a:r>
            <a:r>
              <a:rPr lang="en-US" altLang="en-US" sz="2800"/>
              <a:t> exabytes of data </a:t>
            </a:r>
            <a:r>
              <a:rPr lang="en-US" altLang="en-US" sz="2000"/>
              <a:t>(est.)</a:t>
            </a:r>
          </a:p>
          <a:p>
            <a:pPr eaLnBrk="1" hangingPunct="1"/>
            <a:endParaRPr lang="en-US" altLang="en-US"/>
          </a:p>
        </p:txBody>
      </p:sp>
      <p:sp>
        <p:nvSpPr>
          <p:cNvPr id="16388" name="TextBox 5">
            <a:extLst>
              <a:ext uri="{FF2B5EF4-FFF2-40B4-BE49-F238E27FC236}">
                <a16:creationId xmlns:a16="http://schemas.microsoft.com/office/drawing/2014/main" id="{4593F3EE-B804-4720-96FC-CA6834A6A3E7}"/>
              </a:ext>
            </a:extLst>
          </p:cNvPr>
          <p:cNvSpPr txBox="1">
            <a:spLocks noChangeArrowheads="1"/>
          </p:cNvSpPr>
          <p:nvPr/>
        </p:nvSpPr>
        <p:spPr bwMode="auto">
          <a:xfrm>
            <a:off x="139700" y="211138"/>
            <a:ext cx="11658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t>Machine Learning had to wait for ample and affordable data, computing power, and storage</a:t>
            </a:r>
          </a:p>
        </p:txBody>
      </p:sp>
      <p:sp>
        <p:nvSpPr>
          <p:cNvPr id="2" name="TextBox 1">
            <a:extLst>
              <a:ext uri="{FF2B5EF4-FFF2-40B4-BE49-F238E27FC236}">
                <a16:creationId xmlns:a16="http://schemas.microsoft.com/office/drawing/2014/main" id="{4BA99286-4C98-4073-9708-B9CCF1AD47D5}"/>
              </a:ext>
            </a:extLst>
          </p:cNvPr>
          <p:cNvSpPr txBox="1">
            <a:spLocks noChangeArrowheads="1"/>
          </p:cNvSpPr>
          <p:nvPr/>
        </p:nvSpPr>
        <p:spPr bwMode="auto">
          <a:xfrm>
            <a:off x="139700" y="1946275"/>
            <a:ext cx="114046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b="1"/>
              <a:t>Source: Vernon Turner – Senior VP, Enterprise Infrastructure, Consumer, Network, Telecom and Sustainability Research, IDC – April, 2014 </a:t>
            </a:r>
            <a:r>
              <a:rPr lang="en-US" altLang="en-US" sz="1400" b="1">
                <a:hlinkClick r:id="rId3"/>
              </a:rPr>
              <a:t>https://www.emc.com/leadership/digital-universe/2014iview/digital-universe-of-opportunities-vernon-turner.htm</a:t>
            </a:r>
            <a:r>
              <a:rPr lang="en-US" altLang="en-US" sz="1400" b="1"/>
              <a:t> </a:t>
            </a:r>
          </a:p>
          <a:p>
            <a:pPr eaLnBrk="1" hangingPunct="1"/>
            <a:endParaRPr lang="en-US" altLang="en-US"/>
          </a:p>
        </p:txBody>
      </p:sp>
      <p:pic>
        <p:nvPicPr>
          <p:cNvPr id="16390" name="Picture 7">
            <a:extLst>
              <a:ext uri="{FF2B5EF4-FFF2-40B4-BE49-F238E27FC236}">
                <a16:creationId xmlns:a16="http://schemas.microsoft.com/office/drawing/2014/main" id="{1D6B4C75-1161-4BF5-9C27-60276436C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50" y="2881313"/>
            <a:ext cx="5526088"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549AE060-99CB-454D-97C2-1DD18F5DB84D}"/>
              </a:ext>
            </a:extLst>
          </p:cNvPr>
          <p:cNvSpPr txBox="1">
            <a:spLocks noChangeArrowheads="1"/>
          </p:cNvSpPr>
          <p:nvPr/>
        </p:nvSpPr>
        <p:spPr bwMode="auto">
          <a:xfrm>
            <a:off x="5943600" y="2881313"/>
            <a:ext cx="609282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600"/>
              <a:t>Perspective:</a:t>
            </a:r>
          </a:p>
          <a:p>
            <a:pPr eaLnBrk="1" hangingPunct="1"/>
            <a:r>
              <a:rPr lang="en-US" altLang="en-US" sz="1600"/>
              <a:t>1 byte – a single character</a:t>
            </a:r>
          </a:p>
          <a:p>
            <a:pPr eaLnBrk="1" hangingPunct="1"/>
            <a:r>
              <a:rPr lang="en-US" altLang="en-US" sz="1600"/>
              <a:t>2 kilobytes – a typewritten page</a:t>
            </a:r>
          </a:p>
          <a:p>
            <a:pPr eaLnBrk="1" hangingPunct="1"/>
            <a:r>
              <a:rPr lang="en-US" altLang="en-US" sz="1600"/>
              <a:t>5 megabytes – the complete works of Shakespeare</a:t>
            </a:r>
          </a:p>
          <a:p>
            <a:pPr eaLnBrk="1" hangingPunct="1"/>
            <a:r>
              <a:rPr lang="en-US" altLang="en-US" sz="1600"/>
              <a:t>1 gigabyte – a pickup truck filled with paper filled with printed words</a:t>
            </a:r>
          </a:p>
          <a:p>
            <a:pPr eaLnBrk="1" hangingPunct="1"/>
            <a:r>
              <a:rPr lang="en-US" altLang="en-US" sz="1600"/>
              <a:t>10 terabytes – the printed collection of the U.S. Library of Congress</a:t>
            </a:r>
          </a:p>
          <a:p>
            <a:pPr eaLnBrk="1" hangingPunct="1"/>
            <a:r>
              <a:rPr lang="en-US" altLang="en-US" sz="1600"/>
              <a:t>2 petabytes – all U.S. academic research libraries</a:t>
            </a:r>
          </a:p>
          <a:p>
            <a:pPr eaLnBrk="1" hangingPunct="1"/>
            <a:r>
              <a:rPr lang="en-US" altLang="en-US" sz="1600"/>
              <a:t>5 exabytes – all words ever spoken by human beings (printed)</a:t>
            </a:r>
          </a:p>
        </p:txBody>
      </p:sp>
      <p:sp>
        <p:nvSpPr>
          <p:cNvPr id="9" name="TextBox 8">
            <a:extLst>
              <a:ext uri="{FF2B5EF4-FFF2-40B4-BE49-F238E27FC236}">
                <a16:creationId xmlns:a16="http://schemas.microsoft.com/office/drawing/2014/main" id="{27FE8C1F-0B09-476E-9D54-398C14D73E46}"/>
              </a:ext>
            </a:extLst>
          </p:cNvPr>
          <p:cNvSpPr txBox="1"/>
          <p:nvPr/>
        </p:nvSpPr>
        <p:spPr>
          <a:xfrm>
            <a:off x="5969000" y="4830763"/>
            <a:ext cx="6067425" cy="254000"/>
          </a:xfrm>
          <a:prstGeom prst="rect">
            <a:avLst/>
          </a:prstGeom>
          <a:noFill/>
        </p:spPr>
        <p:txBody>
          <a:bodyPr>
            <a:spAutoFit/>
          </a:bodyPr>
          <a:lstStyle/>
          <a:p>
            <a:pPr eaLnBrk="1" fontAlgn="auto" hangingPunct="1">
              <a:spcBef>
                <a:spcPts val="0"/>
              </a:spcBef>
              <a:spcAft>
                <a:spcPts val="0"/>
              </a:spcAft>
              <a:defRPr/>
            </a:pPr>
            <a:r>
              <a:rPr lang="en-US" sz="1050" dirty="0">
                <a:latin typeface="+mn-lt"/>
                <a:hlinkClick r:id="rId5"/>
              </a:rPr>
              <a:t>http://highscalability.com/blog/2012/9/11/how-big-is-a-petabyte-exabyte-zettabyte-or-a-yottabyte.html</a:t>
            </a:r>
            <a:r>
              <a:rPr lang="en-US" sz="1050" dirty="0">
                <a:latin typeface="+mn-lt"/>
              </a:rPr>
              <a:t> </a:t>
            </a:r>
          </a:p>
        </p:txBody>
      </p:sp>
      <p:sp>
        <p:nvSpPr>
          <p:cNvPr id="10" name="TextBox 9">
            <a:extLst>
              <a:ext uri="{FF2B5EF4-FFF2-40B4-BE49-F238E27FC236}">
                <a16:creationId xmlns:a16="http://schemas.microsoft.com/office/drawing/2014/main" id="{E9441FD5-E527-4DA1-B0D8-1FF19B927F48}"/>
              </a:ext>
            </a:extLst>
          </p:cNvPr>
          <p:cNvSpPr txBox="1">
            <a:spLocks noChangeArrowheads="1"/>
          </p:cNvSpPr>
          <p:nvPr/>
        </p:nvSpPr>
        <p:spPr bwMode="auto">
          <a:xfrm>
            <a:off x="5969000" y="5703888"/>
            <a:ext cx="3922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200">
              <a:hlinkClick r:id="rId6"/>
            </a:endParaRPr>
          </a:p>
          <a:p>
            <a:pPr eaLnBrk="1" hangingPunct="1"/>
            <a:r>
              <a:rPr lang="en-US" altLang="en-US" sz="1200">
                <a:hlinkClick r:id="rId6"/>
              </a:rPr>
              <a:t>https://www.youtube.com/yt/about/press/</a:t>
            </a:r>
            <a:r>
              <a:rPr lang="en-US" altLang="en-US" sz="1200"/>
              <a:t>  27-Oct-2017</a:t>
            </a:r>
          </a:p>
        </p:txBody>
      </p:sp>
      <p:pic>
        <p:nvPicPr>
          <p:cNvPr id="11" name="Picture 10">
            <a:extLst>
              <a:ext uri="{FF2B5EF4-FFF2-40B4-BE49-F238E27FC236}">
                <a16:creationId xmlns:a16="http://schemas.microsoft.com/office/drawing/2014/main" id="{A355A07C-A366-463F-B822-3070594BA5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100" y="5613400"/>
            <a:ext cx="45910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276739B9-D645-4083-BB32-48B1DAA847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4063" y="5948363"/>
            <a:ext cx="9715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TextBox 13">
            <a:extLst>
              <a:ext uri="{FF2B5EF4-FFF2-40B4-BE49-F238E27FC236}">
                <a16:creationId xmlns:a16="http://schemas.microsoft.com/office/drawing/2014/main" id="{8C410DE6-D911-4AE9-A857-B14245AD0076}"/>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4"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0DFED7FF-07B8-4214-A487-446C1071BE78}"/>
              </a:ext>
            </a:extLst>
          </p:cNvPr>
          <p:cNvSpPr>
            <a:spLocks noGrp="1" noChangeArrowheads="1"/>
          </p:cNvSpPr>
          <p:nvPr>
            <p:ph type="title"/>
          </p:nvPr>
        </p:nvSpPr>
        <p:spPr>
          <a:xfrm>
            <a:off x="838200" y="365125"/>
            <a:ext cx="10515600" cy="660400"/>
          </a:xfrm>
        </p:spPr>
        <p:txBody>
          <a:bodyPr rtlCol="0">
            <a:normAutofit fontScale="90000"/>
          </a:bodyPr>
          <a:lstStyle/>
          <a:p>
            <a:pPr fontAlgn="auto">
              <a:spcAft>
                <a:spcPts val="0"/>
              </a:spcAft>
              <a:defRPr/>
            </a:pPr>
            <a:r>
              <a:rPr lang="en-US" altLang="en-US" dirty="0"/>
              <a:t>Input Screen for </a:t>
            </a:r>
            <a:r>
              <a:rPr lang="en-US" altLang="en-US" i="1" dirty="0">
                <a:solidFill>
                  <a:srgbClr val="00B050"/>
                </a:solidFill>
              </a:rPr>
              <a:t>FREE</a:t>
            </a:r>
            <a:r>
              <a:rPr lang="en-US" altLang="en-US" dirty="0">
                <a:solidFill>
                  <a:srgbClr val="00B050"/>
                </a:solidFill>
              </a:rPr>
              <a:t> </a:t>
            </a:r>
            <a:r>
              <a:rPr lang="en-US" altLang="en-US" dirty="0"/>
              <a:t>workbook</a:t>
            </a:r>
          </a:p>
        </p:txBody>
      </p:sp>
      <p:sp>
        <p:nvSpPr>
          <p:cNvPr id="108547" name="Content Placeholder 1">
            <a:extLst>
              <a:ext uri="{FF2B5EF4-FFF2-40B4-BE49-F238E27FC236}">
                <a16:creationId xmlns:a16="http://schemas.microsoft.com/office/drawing/2014/main" id="{996A2556-3C3A-4E72-AE6B-B0490C201E02}"/>
              </a:ext>
            </a:extLst>
          </p:cNvPr>
          <p:cNvSpPr>
            <a:spLocks noGrp="1" noChangeArrowheads="1"/>
          </p:cNvSpPr>
          <p:nvPr>
            <p:ph idx="1"/>
          </p:nvPr>
        </p:nvSpPr>
        <p:spPr/>
        <p:txBody>
          <a:bodyPr/>
          <a:lstStyle/>
          <a:p>
            <a:endParaRPr lang="en-US" altLang="en-US"/>
          </a:p>
        </p:txBody>
      </p:sp>
      <p:pic>
        <p:nvPicPr>
          <p:cNvPr id="108548" name="Picture 3">
            <a:extLst>
              <a:ext uri="{FF2B5EF4-FFF2-40B4-BE49-F238E27FC236}">
                <a16:creationId xmlns:a16="http://schemas.microsoft.com/office/drawing/2014/main" id="{927A6DEF-B0FA-493D-9C32-947BE8385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43000"/>
            <a:ext cx="655955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8549" name="Curved Connector 3">
            <a:extLst>
              <a:ext uri="{FF2B5EF4-FFF2-40B4-BE49-F238E27FC236}">
                <a16:creationId xmlns:a16="http://schemas.microsoft.com/office/drawing/2014/main" id="{6030968B-B469-4201-903D-5B864CF783A2}"/>
              </a:ext>
            </a:extLst>
          </p:cNvPr>
          <p:cNvCxnSpPr>
            <a:cxnSpLocks noChangeShapeType="1"/>
          </p:cNvCxnSpPr>
          <p:nvPr/>
        </p:nvCxnSpPr>
        <p:spPr bwMode="auto">
          <a:xfrm rot="10800000" flipV="1">
            <a:off x="5410200" y="2209800"/>
            <a:ext cx="1600200" cy="914400"/>
          </a:xfrm>
          <a:prstGeom prst="curvedConnector3">
            <a:avLst>
              <a:gd name="adj1" fmla="val 50000"/>
            </a:avLst>
          </a:prstGeom>
          <a:noFill/>
          <a:ln w="9525" algn="ctr">
            <a:solidFill>
              <a:srgbClr val="00B050"/>
            </a:solidFill>
            <a:round/>
            <a:headEnd/>
            <a:tailEnd type="arrow" w="med" len="med"/>
          </a:ln>
          <a:extLst>
            <a:ext uri="{909E8E84-426E-40DD-AFC4-6F175D3DCCD1}">
              <a14:hiddenFill xmlns:a14="http://schemas.microsoft.com/office/drawing/2010/main">
                <a:noFill/>
              </a14:hiddenFill>
            </a:ext>
          </a:extLst>
        </p:spPr>
      </p:cxnSp>
      <p:sp>
        <p:nvSpPr>
          <p:cNvPr id="108550" name="TextBox 4">
            <a:extLst>
              <a:ext uri="{FF2B5EF4-FFF2-40B4-BE49-F238E27FC236}">
                <a16:creationId xmlns:a16="http://schemas.microsoft.com/office/drawing/2014/main" id="{F8055AE4-348F-4D31-A55B-4BD86C6BDEAD}"/>
              </a:ext>
            </a:extLst>
          </p:cNvPr>
          <p:cNvSpPr txBox="1">
            <a:spLocks noChangeArrowheads="1"/>
          </p:cNvSpPr>
          <p:nvPr/>
        </p:nvSpPr>
        <p:spPr bwMode="auto">
          <a:xfrm>
            <a:off x="7162800" y="1676400"/>
            <a:ext cx="3048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000" b="1" i="1">
                <a:solidFill>
                  <a:srgbClr val="00B050"/>
                </a:solidFill>
                <a:latin typeface="Arial" panose="020B0604020202020204" pitchFamily="34" charset="0"/>
              </a:rPr>
              <a:t>Specify the sheet and range for your constraint criteria.</a:t>
            </a:r>
          </a:p>
        </p:txBody>
      </p:sp>
      <p:sp>
        <p:nvSpPr>
          <p:cNvPr id="108551" name="TextBox 5">
            <a:extLst>
              <a:ext uri="{FF2B5EF4-FFF2-40B4-BE49-F238E27FC236}">
                <a16:creationId xmlns:a16="http://schemas.microsoft.com/office/drawing/2014/main" id="{2DAF9933-5706-4FE7-B8CB-94EEDA8E97F7}"/>
              </a:ext>
            </a:extLst>
          </p:cNvPr>
          <p:cNvSpPr txBox="1">
            <a:spLocks noChangeArrowheads="1"/>
          </p:cNvSpPr>
          <p:nvPr/>
        </p:nvSpPr>
        <p:spPr bwMode="auto">
          <a:xfrm>
            <a:off x="7620000" y="3124200"/>
            <a:ext cx="2438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000" b="1" i="1">
                <a:solidFill>
                  <a:srgbClr val="00B050"/>
                </a:solidFill>
                <a:latin typeface="Arial" panose="020B0604020202020204" pitchFamily="34" charset="0"/>
              </a:rPr>
              <a:t>Specify the range for your variable values</a:t>
            </a:r>
          </a:p>
        </p:txBody>
      </p:sp>
      <p:sp>
        <p:nvSpPr>
          <p:cNvPr id="108552" name="TextBox 6">
            <a:extLst>
              <a:ext uri="{FF2B5EF4-FFF2-40B4-BE49-F238E27FC236}">
                <a16:creationId xmlns:a16="http://schemas.microsoft.com/office/drawing/2014/main" id="{8FCD64DF-7E20-45A5-8ACC-2DA819D45994}"/>
              </a:ext>
            </a:extLst>
          </p:cNvPr>
          <p:cNvSpPr txBox="1">
            <a:spLocks noChangeArrowheads="1"/>
          </p:cNvSpPr>
          <p:nvPr/>
        </p:nvSpPr>
        <p:spPr bwMode="auto">
          <a:xfrm>
            <a:off x="7602538" y="4140200"/>
            <a:ext cx="2362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000" b="1" i="1">
                <a:solidFill>
                  <a:srgbClr val="00B050"/>
                </a:solidFill>
                <a:latin typeface="Arial" panose="020B0604020202020204" pitchFamily="34" charset="0"/>
              </a:rPr>
              <a:t>Enter the location of the final score</a:t>
            </a:r>
          </a:p>
        </p:txBody>
      </p:sp>
      <p:cxnSp>
        <p:nvCxnSpPr>
          <p:cNvPr id="108553" name="Curved Connector 8">
            <a:extLst>
              <a:ext uri="{FF2B5EF4-FFF2-40B4-BE49-F238E27FC236}">
                <a16:creationId xmlns:a16="http://schemas.microsoft.com/office/drawing/2014/main" id="{A01336F7-2FA9-431B-B6D3-9E11E6425A73}"/>
              </a:ext>
            </a:extLst>
          </p:cNvPr>
          <p:cNvCxnSpPr>
            <a:cxnSpLocks noChangeShapeType="1"/>
          </p:cNvCxnSpPr>
          <p:nvPr/>
        </p:nvCxnSpPr>
        <p:spPr bwMode="auto">
          <a:xfrm rot="10800000" flipV="1">
            <a:off x="5410200" y="3505200"/>
            <a:ext cx="2209800" cy="127000"/>
          </a:xfrm>
          <a:prstGeom prst="curvedConnector3">
            <a:avLst>
              <a:gd name="adj1" fmla="val 50000"/>
            </a:avLst>
          </a:prstGeom>
          <a:noFill/>
          <a:ln w="9525" algn="ctr">
            <a:solidFill>
              <a:srgbClr val="00B050"/>
            </a:solidFill>
            <a:round/>
            <a:headEnd/>
            <a:tailEnd type="arrow" w="med" len="med"/>
          </a:ln>
          <a:extLst>
            <a:ext uri="{909E8E84-426E-40DD-AFC4-6F175D3DCCD1}">
              <a14:hiddenFill xmlns:a14="http://schemas.microsoft.com/office/drawing/2010/main">
                <a:noFill/>
              </a14:hiddenFill>
            </a:ext>
          </a:extLst>
        </p:spPr>
      </p:cxnSp>
      <p:cxnSp>
        <p:nvCxnSpPr>
          <p:cNvPr id="108554" name="Curved Connector 10">
            <a:extLst>
              <a:ext uri="{FF2B5EF4-FFF2-40B4-BE49-F238E27FC236}">
                <a16:creationId xmlns:a16="http://schemas.microsoft.com/office/drawing/2014/main" id="{A4DD1193-7C18-43A5-9320-35564E9FB66B}"/>
              </a:ext>
            </a:extLst>
          </p:cNvPr>
          <p:cNvCxnSpPr>
            <a:cxnSpLocks noChangeShapeType="1"/>
          </p:cNvCxnSpPr>
          <p:nvPr/>
        </p:nvCxnSpPr>
        <p:spPr bwMode="auto">
          <a:xfrm rot="10800000">
            <a:off x="5108575" y="3962400"/>
            <a:ext cx="2493963" cy="266700"/>
          </a:xfrm>
          <a:prstGeom prst="curvedConnector3">
            <a:avLst>
              <a:gd name="adj1" fmla="val 50000"/>
            </a:avLst>
          </a:prstGeom>
          <a:noFill/>
          <a:ln w="9525" algn="ctr">
            <a:solidFill>
              <a:srgbClr val="00B050"/>
            </a:solidFill>
            <a:round/>
            <a:headEnd/>
            <a:tailEnd type="arrow" w="med" len="med"/>
          </a:ln>
          <a:extLst>
            <a:ext uri="{909E8E84-426E-40DD-AFC4-6F175D3DCCD1}">
              <a14:hiddenFill xmlns:a14="http://schemas.microsoft.com/office/drawing/2010/main">
                <a:noFill/>
              </a14:hiddenFill>
            </a:ext>
          </a:extLst>
        </p:spPr>
      </p:cxnSp>
      <p:sp>
        <p:nvSpPr>
          <p:cNvPr id="4" name="TextBox 3">
            <a:extLst>
              <a:ext uri="{FF2B5EF4-FFF2-40B4-BE49-F238E27FC236}">
                <a16:creationId xmlns:a16="http://schemas.microsoft.com/office/drawing/2014/main" id="{2940C85D-737F-4C9C-8A44-CBB07207E6AC}"/>
              </a:ext>
            </a:extLst>
          </p:cNvPr>
          <p:cNvSpPr txBox="1">
            <a:spLocks noChangeArrowheads="1"/>
          </p:cNvSpPr>
          <p:nvPr/>
        </p:nvSpPr>
        <p:spPr bwMode="auto">
          <a:xfrm>
            <a:off x="6354763" y="5029200"/>
            <a:ext cx="400843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b="1" i="1">
                <a:solidFill>
                  <a:srgbClr val="FF0000"/>
                </a:solidFill>
                <a:latin typeface="Arial" panose="020B0604020202020204" pitchFamily="34" charset="0"/>
                <a:cs typeface="Arial" panose="020B0604020202020204" pitchFamily="34" charset="0"/>
              </a:rPr>
              <a:t>No biology needed!</a:t>
            </a:r>
          </a:p>
          <a:p>
            <a:pPr eaLnBrk="1" hangingPunct="1">
              <a:lnSpc>
                <a:spcPct val="100000"/>
              </a:lnSpc>
              <a:spcBef>
                <a:spcPct val="0"/>
              </a:spcBef>
              <a:buFontTx/>
              <a:buNone/>
            </a:pPr>
            <a:r>
              <a:rPr lang="en-US" altLang="en-US" sz="2400" b="1" i="1">
                <a:solidFill>
                  <a:srgbClr val="FF0000"/>
                </a:solidFill>
                <a:latin typeface="Arial" panose="020B0604020202020204" pitchFamily="34" charset="0"/>
                <a:cs typeface="Arial" panose="020B0604020202020204" pitchFamily="34" charset="0"/>
              </a:rPr>
              <a:t>No programming needed</a:t>
            </a:r>
            <a:r>
              <a:rPr lang="en-US" altLang="en-US" sz="2000">
                <a:latin typeface="Arial" panose="020B0604020202020204" pitchFamily="34" charset="0"/>
                <a:cs typeface="Arial" panose="020B0604020202020204" pitchFamily="34" charset="0"/>
              </a:rPr>
              <a:t>!</a:t>
            </a:r>
          </a:p>
        </p:txBody>
      </p:sp>
      <p:sp>
        <p:nvSpPr>
          <p:cNvPr id="108556" name="TextBox 11">
            <a:extLst>
              <a:ext uri="{FF2B5EF4-FFF2-40B4-BE49-F238E27FC236}">
                <a16:creationId xmlns:a16="http://schemas.microsoft.com/office/drawing/2014/main" id="{68C674D0-FC9F-48D2-9610-84731B761CCD}"/>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anim calcmode="lin" valueType="num">
                                      <p:cBhvr>
                                        <p:cTn id="8" dur="2000" fill="hold"/>
                                        <p:tgtEl>
                                          <p:spTgt spid="4">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4">
                                            <p:txEl>
                                              <p:pRg st="0" end="0"/>
                                            </p:txEl>
                                          </p:spTgt>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2000"/>
                                        <p:tgtEl>
                                          <p:spTgt spid="4">
                                            <p:txEl>
                                              <p:pRg st="1" end="1"/>
                                            </p:txEl>
                                          </p:spTgt>
                                        </p:tgtEl>
                                      </p:cBhvr>
                                    </p:animEffect>
                                    <p:anim calcmode="lin" valueType="num">
                                      <p:cBhvr>
                                        <p:cTn id="13" dur="2000" fill="hold"/>
                                        <p:tgtEl>
                                          <p:spTgt spid="4">
                                            <p:txEl>
                                              <p:pRg st="1" end="1"/>
                                            </p:txEl>
                                          </p:spTgt>
                                        </p:tgtEl>
                                        <p:attrNameLst>
                                          <p:attrName>ppt_w</p:attrName>
                                        </p:attrNameLst>
                                      </p:cBhvr>
                                      <p:tavLst>
                                        <p:tav tm="0" fmla="#ppt_w*sin(2.5*pi*$)">
                                          <p:val>
                                            <p:fltVal val="0"/>
                                          </p:val>
                                        </p:tav>
                                        <p:tav tm="100000">
                                          <p:val>
                                            <p:fltVal val="1"/>
                                          </p:val>
                                        </p:tav>
                                      </p:tavLst>
                                    </p:anim>
                                    <p:anim calcmode="lin" valueType="num">
                                      <p:cBhvr>
                                        <p:cTn id="14" dur="2000" fill="hold"/>
                                        <p:tgtEl>
                                          <p:spTgt spid="4">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4B30BE-9E71-4557-90AD-315A14F346A0}"/>
              </a:ext>
            </a:extLst>
          </p:cNvPr>
          <p:cNvSpPr>
            <a:spLocks noGrp="1"/>
          </p:cNvSpPr>
          <p:nvPr>
            <p:ph type="title"/>
          </p:nvPr>
        </p:nvSpPr>
        <p:spPr>
          <a:xfrm>
            <a:off x="892175" y="0"/>
            <a:ext cx="10690225" cy="604838"/>
          </a:xfrm>
        </p:spPr>
        <p:txBody>
          <a:bodyPr rtlCol="0">
            <a:normAutofit fontScale="90000"/>
          </a:bodyPr>
          <a:lstStyle/>
          <a:p>
            <a:pPr fontAlgn="auto">
              <a:spcAft>
                <a:spcPts val="0"/>
              </a:spcAft>
              <a:defRPr/>
            </a:pPr>
            <a:r>
              <a:rPr lang="en-US" dirty="0"/>
              <a:t>Overview of Predictive Analytics Techniques</a:t>
            </a:r>
          </a:p>
        </p:txBody>
      </p:sp>
      <p:sp>
        <p:nvSpPr>
          <p:cNvPr id="110595" name="Text Placeholder 10">
            <a:extLst>
              <a:ext uri="{FF2B5EF4-FFF2-40B4-BE49-F238E27FC236}">
                <a16:creationId xmlns:a16="http://schemas.microsoft.com/office/drawing/2014/main" id="{7AEC8B8E-FD1E-44AB-A9A2-633C4ADE322F}"/>
              </a:ext>
            </a:extLst>
          </p:cNvPr>
          <p:cNvSpPr>
            <a:spLocks noGrp="1" noChangeArrowheads="1"/>
          </p:cNvSpPr>
          <p:nvPr>
            <p:ph type="body" sz="quarter" idx="16"/>
          </p:nvPr>
        </p:nvSpPr>
        <p:spPr>
          <a:xfrm>
            <a:off x="2990850" y="5859463"/>
            <a:ext cx="8955088" cy="412750"/>
          </a:xfrm>
        </p:spPr>
        <p:txBody>
          <a:bodyPr/>
          <a:lstStyle/>
          <a:p>
            <a:r>
              <a:rPr lang="en-US" altLang="en-US"/>
              <a:t>Utilizing Frequent Itemsets to Model Highly Sparse Underwriting Data – Society of Actuaries - Predictive Analytics 2014 Call For Articles </a:t>
            </a:r>
          </a:p>
        </p:txBody>
      </p:sp>
      <p:sp>
        <p:nvSpPr>
          <p:cNvPr id="10" name="Text Placeholder 9">
            <a:extLst>
              <a:ext uri="{FF2B5EF4-FFF2-40B4-BE49-F238E27FC236}">
                <a16:creationId xmlns:a16="http://schemas.microsoft.com/office/drawing/2014/main" id="{C37AD868-A09C-4A0B-8489-4350D492F99D}"/>
              </a:ext>
            </a:extLst>
          </p:cNvPr>
          <p:cNvSpPr>
            <a:spLocks noGrp="1"/>
          </p:cNvSpPr>
          <p:nvPr>
            <p:ph type="body" sz="quarter" idx="15"/>
          </p:nvPr>
        </p:nvSpPr>
        <p:spPr>
          <a:xfrm>
            <a:off x="892175" y="1185863"/>
            <a:ext cx="10690225" cy="382587"/>
          </a:xfrm>
        </p:spPr>
        <p:txBody>
          <a:bodyPr/>
          <a:lstStyle/>
          <a:p>
            <a:pPr>
              <a:defRPr/>
            </a:pPr>
            <a:r>
              <a:rPr dirty="0"/>
              <a:t>Checking Rx history to infer ‘other’ drugs taken by applicant</a:t>
            </a:r>
          </a:p>
        </p:txBody>
      </p:sp>
      <p:pic>
        <p:nvPicPr>
          <p:cNvPr id="110597" name="Picture 13">
            <a:extLst>
              <a:ext uri="{FF2B5EF4-FFF2-40B4-BE49-F238E27FC236}">
                <a16:creationId xmlns:a16="http://schemas.microsoft.com/office/drawing/2014/main" id="{35E56C01-6068-4863-A4C8-1703730881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4700" y="1633538"/>
            <a:ext cx="6765925" cy="436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8" name="Picture 14">
            <a:extLst>
              <a:ext uri="{FF2B5EF4-FFF2-40B4-BE49-F238E27FC236}">
                <a16:creationId xmlns:a16="http://schemas.microsoft.com/office/drawing/2014/main" id="{53D9E30B-2E6B-4C72-B82C-4671F880E60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4225" y="3983038"/>
            <a:ext cx="22066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9" name="Text Placeholder 10">
            <a:extLst>
              <a:ext uri="{FF2B5EF4-FFF2-40B4-BE49-F238E27FC236}">
                <a16:creationId xmlns:a16="http://schemas.microsoft.com/office/drawing/2014/main" id="{4E7249D1-BBFC-4624-8784-C1BE217417EB}"/>
              </a:ext>
            </a:extLst>
          </p:cNvPr>
          <p:cNvSpPr txBox="1">
            <a:spLocks/>
          </p:cNvSpPr>
          <p:nvPr/>
        </p:nvSpPr>
        <p:spPr bwMode="gray">
          <a:xfrm>
            <a:off x="892175" y="703263"/>
            <a:ext cx="106902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566738"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252538" indent="-219075">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481138" indent="-173038">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938338" indent="-173038"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395538" indent="-173038"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852738" indent="-173038"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309938" indent="-173038"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Clr>
                <a:schemeClr val="accent1"/>
              </a:buClr>
              <a:buFont typeface="Wingdings" panose="05000000000000000000" pitchFamily="2" charset="2"/>
              <a:buNone/>
            </a:pPr>
            <a:r>
              <a:rPr lang="en-US" altLang="en-US" sz="2000" b="1">
                <a:latin typeface="Calibri Light" panose="020F0302020204030204" pitchFamily="34" charset="0"/>
              </a:rPr>
              <a:t>Frequent Itemsets</a:t>
            </a:r>
          </a:p>
        </p:txBody>
      </p:sp>
      <p:sp>
        <p:nvSpPr>
          <p:cNvPr id="110600" name="TextBox 7">
            <a:extLst>
              <a:ext uri="{FF2B5EF4-FFF2-40B4-BE49-F238E27FC236}">
                <a16:creationId xmlns:a16="http://schemas.microsoft.com/office/drawing/2014/main" id="{9C4EE5A8-08F7-4D5D-A9E7-FE167C6B055C}"/>
              </a:ext>
            </a:extLst>
          </p:cNvPr>
          <p:cNvSpPr txBox="1">
            <a:spLocks noChangeArrowheads="1"/>
          </p:cNvSpPr>
          <p:nvPr/>
        </p:nvSpPr>
        <p:spPr bwMode="auto">
          <a:xfrm>
            <a:off x="849313" y="5867400"/>
            <a:ext cx="39084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100"/>
              <a:t>Image from paper by authors</a:t>
            </a:r>
          </a:p>
        </p:txBody>
      </p:sp>
      <p:sp>
        <p:nvSpPr>
          <p:cNvPr id="110601" name="TextBox 10">
            <a:extLst>
              <a:ext uri="{FF2B5EF4-FFF2-40B4-BE49-F238E27FC236}">
                <a16:creationId xmlns:a16="http://schemas.microsoft.com/office/drawing/2014/main" id="{672AFD42-D11E-4BF3-BAE1-24676866B7D1}"/>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9">
            <a:extLst>
              <a:ext uri="{FF2B5EF4-FFF2-40B4-BE49-F238E27FC236}">
                <a16:creationId xmlns:a16="http://schemas.microsoft.com/office/drawing/2014/main" id="{92616019-523C-4197-BD69-76ECB905142E}"/>
              </a:ext>
            </a:extLst>
          </p:cNvPr>
          <p:cNvSpPr>
            <a:spLocks noGrp="1" noChangeArrowheads="1"/>
          </p:cNvSpPr>
          <p:nvPr>
            <p:ph type="title"/>
          </p:nvPr>
        </p:nvSpPr>
        <p:spPr/>
        <p:txBody>
          <a:bodyPr/>
          <a:lstStyle/>
          <a:p>
            <a:r>
              <a:rPr lang="en-US" altLang="en-US"/>
              <a:t>Overview of Predictive Analytics Techniques</a:t>
            </a:r>
          </a:p>
        </p:txBody>
      </p:sp>
      <p:sp>
        <p:nvSpPr>
          <p:cNvPr id="11" name="Text Placeholder 10">
            <a:extLst>
              <a:ext uri="{FF2B5EF4-FFF2-40B4-BE49-F238E27FC236}">
                <a16:creationId xmlns:a16="http://schemas.microsoft.com/office/drawing/2014/main" id="{DF710538-FC3A-427F-A672-6965BD9DF7B1}"/>
              </a:ext>
            </a:extLst>
          </p:cNvPr>
          <p:cNvSpPr>
            <a:spLocks noGrp="1"/>
          </p:cNvSpPr>
          <p:nvPr>
            <p:ph type="body" sz="quarter" idx="15"/>
          </p:nvPr>
        </p:nvSpPr>
        <p:spPr>
          <a:xfrm>
            <a:off x="892175" y="1185863"/>
            <a:ext cx="10690225" cy="382587"/>
          </a:xfrm>
        </p:spPr>
        <p:txBody>
          <a:bodyPr/>
          <a:lstStyle/>
          <a:p>
            <a:pPr>
              <a:defRPr/>
            </a:pPr>
            <a:r>
              <a:rPr dirty="0"/>
              <a:t>K-Means Clusters 						Multi-variate Regression</a:t>
            </a:r>
          </a:p>
        </p:txBody>
      </p:sp>
      <p:pic>
        <p:nvPicPr>
          <p:cNvPr id="112644" name="Picture 12">
            <a:extLst>
              <a:ext uri="{FF2B5EF4-FFF2-40B4-BE49-F238E27FC236}">
                <a16:creationId xmlns:a16="http://schemas.microsoft.com/office/drawing/2014/main" id="{73929F40-0902-48F4-927A-587850E98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96138" y="2239963"/>
            <a:ext cx="3227387" cy="291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extBox 6">
            <a:extLst>
              <a:ext uri="{FF2B5EF4-FFF2-40B4-BE49-F238E27FC236}">
                <a16:creationId xmlns:a16="http://schemas.microsoft.com/office/drawing/2014/main" id="{50A15021-9721-4E92-BC56-2BB849036BEF}"/>
              </a:ext>
            </a:extLst>
          </p:cNvPr>
          <p:cNvSpPr txBox="1">
            <a:spLocks noChangeArrowheads="1"/>
          </p:cNvSpPr>
          <p:nvPr/>
        </p:nvSpPr>
        <p:spPr bwMode="auto">
          <a:xfrm>
            <a:off x="917575" y="5991225"/>
            <a:ext cx="39084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900"/>
              <a:t>Images from Wikipedia and designated in public domain</a:t>
            </a:r>
            <a:endParaRPr lang="en-US" altLang="en-US" sz="1000"/>
          </a:p>
        </p:txBody>
      </p:sp>
      <p:pic>
        <p:nvPicPr>
          <p:cNvPr id="112646" name="Picture 1">
            <a:extLst>
              <a:ext uri="{FF2B5EF4-FFF2-40B4-BE49-F238E27FC236}">
                <a16:creationId xmlns:a16="http://schemas.microsoft.com/office/drawing/2014/main" id="{4224A965-2C49-40A6-BAA3-F88F59A9369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7425" y="2033588"/>
            <a:ext cx="3770313" cy="311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7" name="TextBox 7">
            <a:extLst>
              <a:ext uri="{FF2B5EF4-FFF2-40B4-BE49-F238E27FC236}">
                <a16:creationId xmlns:a16="http://schemas.microsoft.com/office/drawing/2014/main" id="{CFEB2581-9351-41EC-9915-5A70A718ECC1}"/>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E55D73C-1293-481B-80AB-4A773AFDC07C}"/>
              </a:ext>
            </a:extLst>
          </p:cNvPr>
          <p:cNvSpPr>
            <a:spLocks noChangeArrowheads="1"/>
          </p:cNvSpPr>
          <p:nvPr/>
        </p:nvSpPr>
        <p:spPr bwMode="auto">
          <a:xfrm>
            <a:off x="411163" y="3865563"/>
            <a:ext cx="8088312"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800"/>
              <a:t>A few serious scholars suggest that by 2050, some humans will become a-mortal (not immortal, because they could still die of some accident, but a-mortal, meaning that in the absence of fatal trauma their lives could be extended indefinitely).</a:t>
            </a:r>
          </a:p>
        </p:txBody>
      </p:sp>
      <p:sp>
        <p:nvSpPr>
          <p:cNvPr id="114691" name="Rectangle 5">
            <a:extLst>
              <a:ext uri="{FF2B5EF4-FFF2-40B4-BE49-F238E27FC236}">
                <a16:creationId xmlns:a16="http://schemas.microsoft.com/office/drawing/2014/main" id="{34D57E38-DAB6-4760-ABDB-CD4E9E3FD11A}"/>
              </a:ext>
            </a:extLst>
          </p:cNvPr>
          <p:cNvSpPr>
            <a:spLocks noChangeArrowheads="1"/>
          </p:cNvSpPr>
          <p:nvPr/>
        </p:nvSpPr>
        <p:spPr bwMode="auto">
          <a:xfrm>
            <a:off x="411163" y="336550"/>
            <a:ext cx="80883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800"/>
              <a:t>For the first time in history, more people die today </a:t>
            </a:r>
          </a:p>
          <a:p>
            <a:pPr eaLnBrk="1" hangingPunct="1"/>
            <a:r>
              <a:rPr lang="en-US" altLang="en-US" sz="2800"/>
              <a:t>from eating too much than from eating too little;</a:t>
            </a:r>
          </a:p>
        </p:txBody>
      </p:sp>
      <p:pic>
        <p:nvPicPr>
          <p:cNvPr id="114692" name="Picture 6">
            <a:extLst>
              <a:ext uri="{FF2B5EF4-FFF2-40B4-BE49-F238E27FC236}">
                <a16:creationId xmlns:a16="http://schemas.microsoft.com/office/drawing/2014/main" id="{E9E25200-D0A3-40D7-8366-BBAD9BB32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5225" y="247650"/>
            <a:ext cx="296703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4F08194-B027-44B8-9DD6-ED92BC77726E}"/>
              </a:ext>
            </a:extLst>
          </p:cNvPr>
          <p:cNvSpPr txBox="1">
            <a:spLocks noChangeArrowheads="1"/>
          </p:cNvSpPr>
          <p:nvPr/>
        </p:nvSpPr>
        <p:spPr bwMode="auto">
          <a:xfrm>
            <a:off x="411163" y="2689225"/>
            <a:ext cx="83200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800"/>
              <a:t>more people commit suicide than are killed by soldiers, terrorists and criminals combined.</a:t>
            </a:r>
          </a:p>
        </p:txBody>
      </p:sp>
      <p:sp>
        <p:nvSpPr>
          <p:cNvPr id="3" name="TextBox 2">
            <a:extLst>
              <a:ext uri="{FF2B5EF4-FFF2-40B4-BE49-F238E27FC236}">
                <a16:creationId xmlns:a16="http://schemas.microsoft.com/office/drawing/2014/main" id="{24F5A9BE-8F8F-4580-BFB0-A41D2BED60AA}"/>
              </a:ext>
            </a:extLst>
          </p:cNvPr>
          <p:cNvSpPr txBox="1">
            <a:spLocks noChangeArrowheads="1"/>
          </p:cNvSpPr>
          <p:nvPr/>
        </p:nvSpPr>
        <p:spPr bwMode="auto">
          <a:xfrm>
            <a:off x="411163" y="1512888"/>
            <a:ext cx="580866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800"/>
              <a:t>more people die from old age than from infectious diseases;</a:t>
            </a:r>
          </a:p>
        </p:txBody>
      </p:sp>
      <p:pic>
        <p:nvPicPr>
          <p:cNvPr id="9" name="Picture 8">
            <a:extLst>
              <a:ext uri="{FF2B5EF4-FFF2-40B4-BE49-F238E27FC236}">
                <a16:creationId xmlns:a16="http://schemas.microsoft.com/office/drawing/2014/main" id="{C95D7480-F570-445F-8F28-DDAB20BEAA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3763" y="4891088"/>
            <a:ext cx="1020762"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6" name="TextBox 9">
            <a:extLst>
              <a:ext uri="{FF2B5EF4-FFF2-40B4-BE49-F238E27FC236}">
                <a16:creationId xmlns:a16="http://schemas.microsoft.com/office/drawing/2014/main" id="{B0B64960-34D5-49BD-9859-A8B9BDB1DB8B}"/>
              </a:ext>
            </a:extLst>
          </p:cNvPr>
          <p:cNvSpPr txBox="1">
            <a:spLocks noChangeArrowheads="1"/>
          </p:cNvSpPr>
          <p:nvPr/>
        </p:nvSpPr>
        <p:spPr bwMode="auto">
          <a:xfrm>
            <a:off x="8513763" y="6726238"/>
            <a:ext cx="10207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900">
                <a:hlinkClick r:id="rId5" tooltip="https://en.wikipedia.org/wiki/Highlander:_The_Series_(season_4)"/>
              </a:rPr>
              <a:t>This Photo</a:t>
            </a:r>
            <a:r>
              <a:rPr lang="en-US" altLang="en-US" sz="900"/>
              <a:t> by Unknown Author is licensed under </a:t>
            </a:r>
            <a:r>
              <a:rPr lang="en-US" altLang="en-US" sz="900">
                <a:hlinkClick r:id="rId6" tooltip="https://creativecommons.org/licenses/by-sa/3.0/"/>
              </a:rPr>
              <a:t>CC BY-SA</a:t>
            </a:r>
            <a:endParaRPr lang="en-US" altLang="en-US" sz="900"/>
          </a:p>
        </p:txBody>
      </p:sp>
      <p:sp>
        <p:nvSpPr>
          <p:cNvPr id="114697" name="TextBox 11">
            <a:extLst>
              <a:ext uri="{FF2B5EF4-FFF2-40B4-BE49-F238E27FC236}">
                <a16:creationId xmlns:a16="http://schemas.microsoft.com/office/drawing/2014/main" id="{E99760DE-8910-4AFC-9706-845ED1E34205}"/>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3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fltVal val="0"/>
                                          </p:val>
                                        </p:tav>
                                        <p:tav tm="100000">
                                          <p:val>
                                            <p:strVal val="#ppt_w"/>
                                          </p:val>
                                        </p:tav>
                                      </p:tavLst>
                                    </p:anim>
                                    <p:anim calcmode="lin" valueType="num">
                                      <p:cBhvr>
                                        <p:cTn id="24" dur="1000" fill="hold"/>
                                        <p:tgtEl>
                                          <p:spTgt spid="9"/>
                                        </p:tgtEl>
                                        <p:attrNameLst>
                                          <p:attrName>ppt_h</p:attrName>
                                        </p:attrNameLst>
                                      </p:cBhvr>
                                      <p:tavLst>
                                        <p:tav tm="0">
                                          <p:val>
                                            <p:fltVal val="0"/>
                                          </p:val>
                                        </p:tav>
                                        <p:tav tm="100000">
                                          <p:val>
                                            <p:strVal val="#ppt_h"/>
                                          </p:val>
                                        </p:tav>
                                      </p:tavLst>
                                    </p:anim>
                                    <p:anim calcmode="lin" valueType="num">
                                      <p:cBhvr>
                                        <p:cTn id="25" dur="1000" fill="hold"/>
                                        <p:tgtEl>
                                          <p:spTgt spid="9"/>
                                        </p:tgtEl>
                                        <p:attrNameLst>
                                          <p:attrName>style.rotation</p:attrName>
                                        </p:attrNameLst>
                                      </p:cBhvr>
                                      <p:tavLst>
                                        <p:tav tm="0">
                                          <p:val>
                                            <p:fltVal val="90"/>
                                          </p:val>
                                        </p:tav>
                                        <p:tav tm="100000">
                                          <p:val>
                                            <p:fltVal val="0"/>
                                          </p:val>
                                        </p:tav>
                                      </p:tavLst>
                                    </p:anim>
                                    <p:animEffect transition="in" filter="fade">
                                      <p:cBhvr>
                                        <p:cTn id="2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a:extLst>
              <a:ext uri="{FF2B5EF4-FFF2-40B4-BE49-F238E27FC236}">
                <a16:creationId xmlns:a16="http://schemas.microsoft.com/office/drawing/2014/main" id="{F826CD63-7B67-40F0-ADE2-EC37A291E67C}"/>
              </a:ext>
            </a:extLst>
          </p:cNvPr>
          <p:cNvSpPr>
            <a:spLocks noGrp="1" noChangeArrowheads="1"/>
          </p:cNvSpPr>
          <p:nvPr>
            <p:ph type="title"/>
          </p:nvPr>
        </p:nvSpPr>
        <p:spPr/>
        <p:txBody>
          <a:bodyPr/>
          <a:lstStyle/>
          <a:p>
            <a:r>
              <a:rPr lang="en-US" altLang="en-US"/>
              <a:t>How are Big Data and predictive analytics </a:t>
            </a:r>
            <a:br>
              <a:rPr lang="en-US" altLang="en-US"/>
            </a:br>
            <a:r>
              <a:rPr lang="en-US" altLang="en-US"/>
              <a:t>changing healthcare?</a:t>
            </a:r>
          </a:p>
        </p:txBody>
      </p:sp>
      <p:sp>
        <p:nvSpPr>
          <p:cNvPr id="4" name="Text Placeholder 3">
            <a:extLst>
              <a:ext uri="{FF2B5EF4-FFF2-40B4-BE49-F238E27FC236}">
                <a16:creationId xmlns:a16="http://schemas.microsoft.com/office/drawing/2014/main" id="{E9944F7F-EAB7-45A3-9A5E-123CD2F97329}"/>
              </a:ext>
            </a:extLst>
          </p:cNvPr>
          <p:cNvSpPr>
            <a:spLocks noGrp="1"/>
          </p:cNvSpPr>
          <p:nvPr>
            <p:ph type="body" sz="quarter" idx="15"/>
          </p:nvPr>
        </p:nvSpPr>
        <p:spPr>
          <a:xfrm>
            <a:off x="750888" y="1547813"/>
            <a:ext cx="10690225" cy="384175"/>
          </a:xfrm>
        </p:spPr>
        <p:txBody>
          <a:bodyPr/>
          <a:lstStyle/>
          <a:p>
            <a:pPr>
              <a:defRPr/>
            </a:pPr>
            <a:r>
              <a:rPr dirty="0"/>
              <a:t>The Truman Show was just the Beginning!</a:t>
            </a:r>
          </a:p>
        </p:txBody>
      </p:sp>
      <p:pic>
        <p:nvPicPr>
          <p:cNvPr id="116740" name="Picture 2">
            <a:extLst>
              <a:ext uri="{FF2B5EF4-FFF2-40B4-BE49-F238E27FC236}">
                <a16:creationId xmlns:a16="http://schemas.microsoft.com/office/drawing/2014/main" id="{99F5466C-BDE9-4DD0-97C8-E497674CF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4550" y="1147763"/>
            <a:ext cx="3114675" cy="440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6741" name="TextBox 4">
            <a:extLst>
              <a:ext uri="{FF2B5EF4-FFF2-40B4-BE49-F238E27FC236}">
                <a16:creationId xmlns:a16="http://schemas.microsoft.com/office/drawing/2014/main" id="{937CE075-F30F-4A7E-8A45-CE72D6977FDD}"/>
              </a:ext>
            </a:extLst>
          </p:cNvPr>
          <p:cNvSpPr txBox="1">
            <a:spLocks noChangeArrowheads="1"/>
          </p:cNvSpPr>
          <p:nvPr/>
        </p:nvSpPr>
        <p:spPr bwMode="auto">
          <a:xfrm>
            <a:off x="1049338" y="1892300"/>
            <a:ext cx="3281362"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Genome</a:t>
            </a:r>
          </a:p>
          <a:p>
            <a:pPr eaLnBrk="1" hangingPunct="1"/>
            <a:r>
              <a:rPr lang="en-US" altLang="en-US"/>
              <a:t>Phenome</a:t>
            </a:r>
          </a:p>
          <a:p>
            <a:pPr eaLnBrk="1" hangingPunct="1"/>
            <a:r>
              <a:rPr lang="en-US" altLang="en-US"/>
              <a:t>Physiome</a:t>
            </a:r>
          </a:p>
          <a:p>
            <a:pPr eaLnBrk="1" hangingPunct="1"/>
            <a:r>
              <a:rPr lang="en-US" altLang="en-US"/>
              <a:t>Anatome</a:t>
            </a:r>
          </a:p>
          <a:p>
            <a:pPr eaLnBrk="1" hangingPunct="1"/>
            <a:r>
              <a:rPr lang="en-US" altLang="en-US"/>
              <a:t>Transcriptome</a:t>
            </a:r>
          </a:p>
          <a:p>
            <a:pPr eaLnBrk="1" hangingPunct="1"/>
            <a:r>
              <a:rPr lang="en-US" altLang="en-US"/>
              <a:t>Proteome</a:t>
            </a:r>
          </a:p>
          <a:p>
            <a:pPr eaLnBrk="1" hangingPunct="1"/>
            <a:r>
              <a:rPr lang="en-US" altLang="en-US"/>
              <a:t>Metabolome</a:t>
            </a:r>
          </a:p>
          <a:p>
            <a:pPr eaLnBrk="1" hangingPunct="1"/>
            <a:r>
              <a:rPr lang="en-US" altLang="en-US"/>
              <a:t>Microbiome</a:t>
            </a:r>
          </a:p>
          <a:p>
            <a:pPr eaLnBrk="1" hangingPunct="1"/>
            <a:r>
              <a:rPr lang="en-US" altLang="en-US"/>
              <a:t>Epigenome</a:t>
            </a:r>
          </a:p>
          <a:p>
            <a:pPr eaLnBrk="1" hangingPunct="1"/>
            <a:r>
              <a:rPr lang="en-US" altLang="en-US"/>
              <a:t>Exposome</a:t>
            </a:r>
          </a:p>
          <a:p>
            <a:pPr eaLnBrk="1" hangingPunct="1"/>
            <a:endParaRPr lang="en-US" altLang="en-US"/>
          </a:p>
          <a:p>
            <a:pPr eaLnBrk="1" hangingPunct="1"/>
            <a:r>
              <a:rPr lang="en-US" altLang="en-US" sz="2000" i="1">
                <a:solidFill>
                  <a:srgbClr val="7030A0"/>
                </a:solidFill>
              </a:rPr>
              <a:t>A Panomic perspective!</a:t>
            </a:r>
          </a:p>
        </p:txBody>
      </p:sp>
      <p:sp>
        <p:nvSpPr>
          <p:cNvPr id="116742" name="TextBox 5">
            <a:extLst>
              <a:ext uri="{FF2B5EF4-FFF2-40B4-BE49-F238E27FC236}">
                <a16:creationId xmlns:a16="http://schemas.microsoft.com/office/drawing/2014/main" id="{C1EEEBC2-9B7E-4577-AD2F-B25ED2E878F2}"/>
              </a:ext>
            </a:extLst>
          </p:cNvPr>
          <p:cNvSpPr txBox="1">
            <a:spLocks noChangeArrowheads="1"/>
          </p:cNvSpPr>
          <p:nvPr/>
        </p:nvSpPr>
        <p:spPr bwMode="auto">
          <a:xfrm>
            <a:off x="3971925" y="2635250"/>
            <a:ext cx="42751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Try </a:t>
            </a:r>
            <a:r>
              <a:rPr lang="en-US" altLang="en-US">
                <a:hlinkClick r:id="rId4"/>
              </a:rPr>
              <a:t>http://www.wolframalpha.com/facebook/</a:t>
            </a:r>
            <a:r>
              <a:rPr lang="en-US" altLang="en-US"/>
              <a:t> but be very afraid!</a:t>
            </a:r>
          </a:p>
        </p:txBody>
      </p:sp>
      <p:sp>
        <p:nvSpPr>
          <p:cNvPr id="116743" name="TextBox 7">
            <a:extLst>
              <a:ext uri="{FF2B5EF4-FFF2-40B4-BE49-F238E27FC236}">
                <a16:creationId xmlns:a16="http://schemas.microsoft.com/office/drawing/2014/main" id="{DDEBA15D-5939-4EFC-98DA-E6E4A2838093}"/>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a:extLst>
              <a:ext uri="{FF2B5EF4-FFF2-40B4-BE49-F238E27FC236}">
                <a16:creationId xmlns:a16="http://schemas.microsoft.com/office/drawing/2014/main" id="{8943DEFF-F1D7-42D9-84C9-A0616F2D8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5613" y="1131888"/>
            <a:ext cx="306070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Rectangle 3">
            <a:extLst>
              <a:ext uri="{FF2B5EF4-FFF2-40B4-BE49-F238E27FC236}">
                <a16:creationId xmlns:a16="http://schemas.microsoft.com/office/drawing/2014/main" id="{9F01E0C0-64B4-43AE-8F49-0EEB096DA083}"/>
              </a:ext>
            </a:extLst>
          </p:cNvPr>
          <p:cNvSpPr>
            <a:spLocks noGrp="1" noChangeArrowheads="1"/>
          </p:cNvSpPr>
          <p:nvPr>
            <p:ph type="body" idx="1"/>
          </p:nvPr>
        </p:nvSpPr>
        <p:spPr>
          <a:xfrm>
            <a:off x="842963" y="1371600"/>
            <a:ext cx="11349037" cy="4343400"/>
          </a:xfrm>
        </p:spPr>
        <p:txBody>
          <a:bodyPr/>
          <a:lstStyle/>
          <a:p>
            <a:endParaRPr lang="en-US" altLang="en-US"/>
          </a:p>
        </p:txBody>
      </p:sp>
      <p:sp>
        <p:nvSpPr>
          <p:cNvPr id="118788" name="Rectangle 4">
            <a:extLst>
              <a:ext uri="{FF2B5EF4-FFF2-40B4-BE49-F238E27FC236}">
                <a16:creationId xmlns:a16="http://schemas.microsoft.com/office/drawing/2014/main" id="{2AB9C713-F89C-4592-9ED9-FB623685C1B6}"/>
              </a:ext>
            </a:extLst>
          </p:cNvPr>
          <p:cNvSpPr>
            <a:spLocks noChangeArrowheads="1"/>
          </p:cNvSpPr>
          <p:nvPr/>
        </p:nvSpPr>
        <p:spPr bwMode="auto">
          <a:xfrm>
            <a:off x="4373563" y="1668463"/>
            <a:ext cx="1219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2" name="Title 1">
            <a:extLst>
              <a:ext uri="{FF2B5EF4-FFF2-40B4-BE49-F238E27FC236}">
                <a16:creationId xmlns:a16="http://schemas.microsoft.com/office/drawing/2014/main" id="{F9AD0893-9839-44B0-BE07-9EC3EE32D6C3}"/>
              </a:ext>
            </a:extLst>
          </p:cNvPr>
          <p:cNvSpPr>
            <a:spLocks noGrp="1"/>
          </p:cNvSpPr>
          <p:nvPr>
            <p:ph type="title"/>
          </p:nvPr>
        </p:nvSpPr>
        <p:spPr>
          <a:xfrm>
            <a:off x="784225" y="76200"/>
            <a:ext cx="10950575" cy="1055688"/>
          </a:xfrm>
        </p:spPr>
        <p:txBody>
          <a:bodyPr rtlCol="0">
            <a:normAutofit fontScale="90000"/>
          </a:bodyPr>
          <a:lstStyle/>
          <a:p>
            <a:pPr fontAlgn="auto">
              <a:spcAft>
                <a:spcPts val="0"/>
              </a:spcAft>
              <a:defRPr/>
            </a:pPr>
            <a:r>
              <a:rPr lang="en-US" dirty="0"/>
              <a:t>How are Big Data, predictive analytics, and machine learning changing healthcare?</a:t>
            </a:r>
          </a:p>
        </p:txBody>
      </p:sp>
      <p:pic>
        <p:nvPicPr>
          <p:cNvPr id="118790" name="Picture 5">
            <a:extLst>
              <a:ext uri="{FF2B5EF4-FFF2-40B4-BE49-F238E27FC236}">
                <a16:creationId xmlns:a16="http://schemas.microsoft.com/office/drawing/2014/main" id="{6757D878-DA3B-44F0-8ADB-4D7E212E9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9483"/>
          <a:stretch>
            <a:fillRect/>
          </a:stretch>
        </p:blipFill>
        <p:spPr bwMode="auto">
          <a:xfrm>
            <a:off x="914400" y="1131888"/>
            <a:ext cx="6999288"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2C79C31-574F-462C-94FC-D83C927C5AB9}"/>
              </a:ext>
            </a:extLst>
          </p:cNvPr>
          <p:cNvSpPr/>
          <p:nvPr/>
        </p:nvSpPr>
        <p:spPr>
          <a:xfrm>
            <a:off x="498475" y="1371600"/>
            <a:ext cx="1973263" cy="1539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t>“In every other industry, technology drives down costs and consumers are considered perfectly capable of making decisions for themselves.” –David Goldberg</a:t>
            </a:r>
          </a:p>
        </p:txBody>
      </p:sp>
      <p:sp>
        <p:nvSpPr>
          <p:cNvPr id="118792" name="TextBox 4">
            <a:extLst>
              <a:ext uri="{FF2B5EF4-FFF2-40B4-BE49-F238E27FC236}">
                <a16:creationId xmlns:a16="http://schemas.microsoft.com/office/drawing/2014/main" id="{2C0B3B8B-00E4-463E-A768-B0116C17AFE4}"/>
              </a:ext>
            </a:extLst>
          </p:cNvPr>
          <p:cNvSpPr txBox="1">
            <a:spLocks noChangeArrowheads="1"/>
          </p:cNvSpPr>
          <p:nvPr/>
        </p:nvSpPr>
        <p:spPr bwMode="auto">
          <a:xfrm>
            <a:off x="968375" y="6313488"/>
            <a:ext cx="70373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Images used with permission from Eric Topol, M.D.</a:t>
            </a:r>
          </a:p>
        </p:txBody>
      </p:sp>
      <p:sp>
        <p:nvSpPr>
          <p:cNvPr id="118793" name="TextBox 8">
            <a:extLst>
              <a:ext uri="{FF2B5EF4-FFF2-40B4-BE49-F238E27FC236}">
                <a16:creationId xmlns:a16="http://schemas.microsoft.com/office/drawing/2014/main" id="{31735A24-F046-4816-83D4-2CBE86ED7F33}"/>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a:extLst>
              <a:ext uri="{FF2B5EF4-FFF2-40B4-BE49-F238E27FC236}">
                <a16:creationId xmlns:a16="http://schemas.microsoft.com/office/drawing/2014/main" id="{4761359E-05E2-44C1-BB32-13FBA20BBB77}"/>
              </a:ext>
            </a:extLst>
          </p:cNvPr>
          <p:cNvSpPr>
            <a:spLocks noGrp="1" noChangeArrowheads="1"/>
          </p:cNvSpPr>
          <p:nvPr>
            <p:ph type="title"/>
          </p:nvPr>
        </p:nvSpPr>
        <p:spPr>
          <a:xfrm>
            <a:off x="120650" y="87313"/>
            <a:ext cx="11777663" cy="1325562"/>
          </a:xfrm>
        </p:spPr>
        <p:txBody>
          <a:bodyPr/>
          <a:lstStyle/>
          <a:p>
            <a:r>
              <a:rPr lang="en-US" altLang="en-US" sz="3200"/>
              <a:t>How is Machine Learning already changing insurance underwriting</a:t>
            </a:r>
            <a:r>
              <a:rPr lang="en-US" altLang="en-US" sz="4000"/>
              <a:t>?</a:t>
            </a:r>
          </a:p>
        </p:txBody>
      </p:sp>
      <p:sp>
        <p:nvSpPr>
          <p:cNvPr id="120835" name="Content Placeholder 2">
            <a:extLst>
              <a:ext uri="{FF2B5EF4-FFF2-40B4-BE49-F238E27FC236}">
                <a16:creationId xmlns:a16="http://schemas.microsoft.com/office/drawing/2014/main" id="{42DD2AE2-AD89-49B6-8FDD-19AB5AE55B17}"/>
              </a:ext>
            </a:extLst>
          </p:cNvPr>
          <p:cNvSpPr>
            <a:spLocks noGrp="1" noChangeArrowheads="1"/>
          </p:cNvSpPr>
          <p:nvPr>
            <p:ph idx="1"/>
          </p:nvPr>
        </p:nvSpPr>
        <p:spPr>
          <a:xfrm>
            <a:off x="828675" y="1044575"/>
            <a:ext cx="10615613" cy="4173538"/>
          </a:xfrm>
        </p:spPr>
        <p:txBody>
          <a:bodyPr/>
          <a:lstStyle/>
          <a:p>
            <a:pPr>
              <a:lnSpc>
                <a:spcPct val="100000"/>
              </a:lnSpc>
              <a:spcBef>
                <a:spcPts val="1200"/>
              </a:spcBef>
            </a:pPr>
            <a:r>
              <a:rPr lang="en-US" altLang="en-US" sz="2400"/>
              <a:t>A short history lesson</a:t>
            </a:r>
          </a:p>
          <a:p>
            <a:pPr>
              <a:lnSpc>
                <a:spcPct val="100000"/>
              </a:lnSpc>
              <a:spcBef>
                <a:spcPts val="1200"/>
              </a:spcBef>
            </a:pPr>
            <a:r>
              <a:rPr lang="en-US" altLang="en-US" sz="2400"/>
              <a:t>The Attending Physician’s Statement (APS) – “Gold Standard?” </a:t>
            </a:r>
            <a:r>
              <a:rPr lang="en-US" altLang="en-US" sz="1800"/>
              <a:t>“fool’s gold?”</a:t>
            </a:r>
          </a:p>
          <a:p>
            <a:pPr>
              <a:lnSpc>
                <a:spcPct val="100000"/>
              </a:lnSpc>
              <a:spcBef>
                <a:spcPts val="1200"/>
              </a:spcBef>
            </a:pPr>
            <a:r>
              <a:rPr lang="en-US" altLang="en-US" sz="2400"/>
              <a:t>Pharmaceutical (Rx) databases</a:t>
            </a:r>
          </a:p>
          <a:p>
            <a:pPr>
              <a:lnSpc>
                <a:spcPct val="100000"/>
              </a:lnSpc>
              <a:spcBef>
                <a:spcPts val="1200"/>
              </a:spcBef>
            </a:pPr>
            <a:r>
              <a:rPr lang="en-US" altLang="en-US" sz="2400"/>
              <a:t>TransUnion TrueRisk</a:t>
            </a:r>
            <a:r>
              <a:rPr lang="en-US" altLang="en-US" sz="2400" baseline="30000"/>
              <a:t>®</a:t>
            </a:r>
            <a:r>
              <a:rPr lang="en-US" altLang="en-US" sz="2400"/>
              <a:t> Life</a:t>
            </a:r>
          </a:p>
          <a:p>
            <a:pPr lvl="1">
              <a:lnSpc>
                <a:spcPct val="100000"/>
              </a:lnSpc>
            </a:pPr>
            <a:r>
              <a:rPr lang="en-US" altLang="en-US" sz="1600">
                <a:hlinkClick r:id="rId3"/>
              </a:rPr>
              <a:t>http://www.rgare.com/knowledgecenter/Documents/RGAWebcastCreditBasedSolutions.pdf</a:t>
            </a:r>
            <a:endParaRPr lang="en-US" altLang="en-US" sz="1600"/>
          </a:p>
        </p:txBody>
      </p:sp>
      <p:sp>
        <p:nvSpPr>
          <p:cNvPr id="120836" name="TextBox 3">
            <a:extLst>
              <a:ext uri="{FF2B5EF4-FFF2-40B4-BE49-F238E27FC236}">
                <a16:creationId xmlns:a16="http://schemas.microsoft.com/office/drawing/2014/main" id="{75ABB41A-8803-4D6E-936E-6DB504445C97}"/>
              </a:ext>
            </a:extLst>
          </p:cNvPr>
          <p:cNvSpPr txBox="1">
            <a:spLocks noChangeArrowheads="1"/>
          </p:cNvSpPr>
          <p:nvPr/>
        </p:nvSpPr>
        <p:spPr bwMode="auto">
          <a:xfrm>
            <a:off x="8308975" y="4138613"/>
            <a:ext cx="3281363"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Top 5% (worst scores) had six times the early policy lapses, (years 1 and 2) and five times the mortality (years 1 – 12) of the lowest (best) 5%.</a:t>
            </a:r>
          </a:p>
        </p:txBody>
      </p:sp>
      <p:pic>
        <p:nvPicPr>
          <p:cNvPr id="120837" name="Picture 3">
            <a:extLst>
              <a:ext uri="{FF2B5EF4-FFF2-40B4-BE49-F238E27FC236}">
                <a16:creationId xmlns:a16="http://schemas.microsoft.com/office/drawing/2014/main" id="{7337691D-6643-4067-A582-927C9B1FF2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5" y="3427413"/>
            <a:ext cx="6065838" cy="329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0838" name="TextBox 5">
            <a:extLst>
              <a:ext uri="{FF2B5EF4-FFF2-40B4-BE49-F238E27FC236}">
                <a16:creationId xmlns:a16="http://schemas.microsoft.com/office/drawing/2014/main" id="{07BBE416-9564-435A-94B4-C948F17790F6}"/>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a:extLst>
              <a:ext uri="{FF2B5EF4-FFF2-40B4-BE49-F238E27FC236}">
                <a16:creationId xmlns:a16="http://schemas.microsoft.com/office/drawing/2014/main" id="{4D5B9014-8445-4479-AAB6-1A46008BAB36}"/>
              </a:ext>
            </a:extLst>
          </p:cNvPr>
          <p:cNvSpPr>
            <a:spLocks noGrp="1" noChangeArrowheads="1"/>
          </p:cNvSpPr>
          <p:nvPr>
            <p:ph type="title"/>
          </p:nvPr>
        </p:nvSpPr>
        <p:spPr/>
        <p:txBody>
          <a:bodyPr/>
          <a:lstStyle/>
          <a:p>
            <a:r>
              <a:rPr lang="en-US" altLang="en-US"/>
              <a:t>(lessons learned – people do not follow strictly analytic models)</a:t>
            </a:r>
          </a:p>
        </p:txBody>
      </p:sp>
      <p:sp>
        <p:nvSpPr>
          <p:cNvPr id="3" name="Content Placeholder 2">
            <a:extLst>
              <a:ext uri="{FF2B5EF4-FFF2-40B4-BE49-F238E27FC236}">
                <a16:creationId xmlns:a16="http://schemas.microsoft.com/office/drawing/2014/main" id="{F89BF5AC-CBD1-48AE-BE64-C676A5B13F8F}"/>
              </a:ext>
            </a:extLst>
          </p:cNvPr>
          <p:cNvSpPr>
            <a:spLocks noGrp="1"/>
          </p:cNvSpPr>
          <p:nvPr>
            <p:ph idx="1"/>
          </p:nvPr>
        </p:nvSpPr>
        <p:spPr/>
        <p:txBody>
          <a:bodyPr rtlCol="0">
            <a:normAutofit/>
          </a:bodyPr>
          <a:lstStyle/>
          <a:p>
            <a:pPr fontAlgn="auto">
              <a:spcAft>
                <a:spcPts val="0"/>
              </a:spcAft>
              <a:defRPr/>
            </a:pPr>
            <a:r>
              <a:rPr lang="en-US" dirty="0"/>
              <a:t>Logical Rule: People are rational and make rational decisions</a:t>
            </a:r>
          </a:p>
          <a:p>
            <a:pPr fontAlgn="auto">
              <a:spcAft>
                <a:spcPts val="0"/>
              </a:spcAft>
              <a:defRPr/>
            </a:pPr>
            <a:r>
              <a:rPr lang="en-US" dirty="0"/>
              <a:t>Logical Rule: Accuracy is more important than marketing hype</a:t>
            </a:r>
          </a:p>
          <a:p>
            <a:pPr fontAlgn="auto">
              <a:spcAft>
                <a:spcPts val="0"/>
              </a:spcAft>
              <a:defRPr/>
            </a:pPr>
            <a:r>
              <a:rPr lang="en-US" dirty="0"/>
              <a:t>Logical Rule: Everyone acts in a manner that will maximize their own self-interest</a:t>
            </a:r>
          </a:p>
          <a:p>
            <a:pPr fontAlgn="auto">
              <a:spcAft>
                <a:spcPts val="0"/>
              </a:spcAft>
              <a:defRPr/>
            </a:pPr>
            <a:r>
              <a:rPr lang="en-US" dirty="0"/>
              <a:t>Logical Rule: The work of science is to Substitute facts for appearances and demonstrations for impressions – John Ruskin</a:t>
            </a:r>
          </a:p>
          <a:p>
            <a:pPr marL="0" indent="0" algn="r" fontAlgn="auto">
              <a:spcAft>
                <a:spcPts val="0"/>
              </a:spcAft>
              <a:buFont typeface="Arial" panose="020B0604020202020204" pitchFamily="34" charset="0"/>
              <a:buNone/>
              <a:defRPr/>
            </a:pPr>
            <a:r>
              <a:rPr lang="en-US" sz="2000" dirty="0"/>
              <a:t>(Motto of Society of Actuaries)</a:t>
            </a:r>
          </a:p>
          <a:p>
            <a:pPr fontAlgn="auto">
              <a:spcAft>
                <a:spcPts val="0"/>
              </a:spcAft>
              <a:defRPr/>
            </a:pP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a:extLst>
              <a:ext uri="{FF2B5EF4-FFF2-40B4-BE49-F238E27FC236}">
                <a16:creationId xmlns:a16="http://schemas.microsoft.com/office/drawing/2014/main" id="{CF9710F2-2667-47DE-9870-798F55DA0256}"/>
              </a:ext>
            </a:extLst>
          </p:cNvPr>
          <p:cNvSpPr>
            <a:spLocks noGrp="1" noChangeArrowheads="1"/>
          </p:cNvSpPr>
          <p:nvPr>
            <p:ph type="title"/>
          </p:nvPr>
        </p:nvSpPr>
        <p:spPr>
          <a:xfrm>
            <a:off x="242888" y="171450"/>
            <a:ext cx="11585575" cy="1325563"/>
          </a:xfrm>
        </p:spPr>
        <p:txBody>
          <a:bodyPr/>
          <a:lstStyle/>
          <a:p>
            <a:r>
              <a:rPr lang="en-US" altLang="en-US" sz="3600"/>
              <a:t>Analytic Models Fail When They Ignore Behavioral Economics</a:t>
            </a:r>
          </a:p>
        </p:txBody>
      </p:sp>
      <p:pic>
        <p:nvPicPr>
          <p:cNvPr id="124931" name="Content Placeholder 3">
            <a:hlinkClick r:id="rId3" action="ppaction://hlinkfile"/>
            <a:extLst>
              <a:ext uri="{FF2B5EF4-FFF2-40B4-BE49-F238E27FC236}">
                <a16:creationId xmlns:a16="http://schemas.microsoft.com/office/drawing/2014/main" id="{7AE356D3-3B85-45F3-9A85-6AACEAB722B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977900" y="1196975"/>
            <a:ext cx="6413500" cy="359251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4932" name="Rectangle 4">
            <a:extLst>
              <a:ext uri="{FF2B5EF4-FFF2-40B4-BE49-F238E27FC236}">
                <a16:creationId xmlns:a16="http://schemas.microsoft.com/office/drawing/2014/main" id="{E6BBA94E-94DE-420C-9FA2-BBA69AA40712}"/>
              </a:ext>
            </a:extLst>
          </p:cNvPr>
          <p:cNvSpPr>
            <a:spLocks noChangeArrowheads="1"/>
          </p:cNvSpPr>
          <p:nvPr/>
        </p:nvSpPr>
        <p:spPr bwMode="auto">
          <a:xfrm>
            <a:off x="742950" y="5087938"/>
            <a:ext cx="1127125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a:hlinkClick r:id="rId5"/>
              </a:rPr>
              <a:t>http://www.jasonheadley.com/INATN.html</a:t>
            </a:r>
            <a:endParaRPr lang="en-US" altLang="en-US"/>
          </a:p>
          <a:p>
            <a:pPr eaLnBrk="1" hangingPunct="1">
              <a:lnSpc>
                <a:spcPct val="100000"/>
              </a:lnSpc>
              <a:spcBef>
                <a:spcPct val="0"/>
              </a:spcBef>
              <a:buFontTx/>
              <a:buNone/>
            </a:pPr>
            <a:r>
              <a:rPr lang="en-US" altLang="en-US" sz="1700">
                <a:latin typeface="Times New Roman" panose="02020603050405020304" pitchFamily="18" charset="0"/>
              </a:rPr>
              <a:t>(shown with permission – if you like this video, consider putting a tip in the Vimeo tip jar: </a:t>
            </a:r>
            <a:r>
              <a:rPr lang="en-US" altLang="en-US" sz="1700" u="sng">
                <a:latin typeface="Times New Roman" panose="02020603050405020304" pitchFamily="18" charset="0"/>
                <a:hlinkClick r:id="rId6"/>
              </a:rPr>
              <a:t>https://vimeo.com/66753575</a:t>
            </a:r>
            <a:r>
              <a:rPr lang="en-US" altLang="en-US" sz="1700">
                <a:latin typeface="Times New Roman" panose="02020603050405020304" pitchFamily="18" charset="0"/>
              </a:rPr>
              <a:t>.</a:t>
            </a:r>
            <a:r>
              <a:rPr lang="en-US" altLang="en-US" sz="170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a:extLst>
              <a:ext uri="{FF2B5EF4-FFF2-40B4-BE49-F238E27FC236}">
                <a16:creationId xmlns:a16="http://schemas.microsoft.com/office/drawing/2014/main" id="{9DFB28E0-6F17-4CA3-9BFF-39EA6FC01C20}"/>
              </a:ext>
            </a:extLst>
          </p:cNvPr>
          <p:cNvSpPr>
            <a:spLocks noGrp="1" noChangeArrowheads="1"/>
          </p:cNvSpPr>
          <p:nvPr>
            <p:ph type="title"/>
          </p:nvPr>
        </p:nvSpPr>
        <p:spPr>
          <a:xfrm>
            <a:off x="285750" y="96838"/>
            <a:ext cx="11744325" cy="1325562"/>
          </a:xfrm>
        </p:spPr>
        <p:txBody>
          <a:bodyPr/>
          <a:lstStyle/>
          <a:p>
            <a:r>
              <a:rPr lang="en-US" altLang="en-US" sz="3600"/>
              <a:t>Consider Cultural Differences A ‘Home Run’ may not ‘Hit a Six’</a:t>
            </a:r>
          </a:p>
        </p:txBody>
      </p:sp>
      <p:pic>
        <p:nvPicPr>
          <p:cNvPr id="126979" name="Content Placeholder 3">
            <a:extLst>
              <a:ext uri="{FF2B5EF4-FFF2-40B4-BE49-F238E27FC236}">
                <a16:creationId xmlns:a16="http://schemas.microsoft.com/office/drawing/2014/main" id="{CF693B3A-842F-43C7-971B-B21F0A86EC7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146300" y="1179513"/>
            <a:ext cx="8256588" cy="5416550"/>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s://upload.wikimedia.org/wikipedia/commons/d/d3/BRL61-IBM_305_RAMAC.jpeg">
            <a:extLst>
              <a:ext uri="{FF2B5EF4-FFF2-40B4-BE49-F238E27FC236}">
                <a16:creationId xmlns:a16="http://schemas.microsoft.com/office/drawing/2014/main" id="{AB2DCEF6-151D-4B57-A613-8C375296C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50" y="828675"/>
            <a:ext cx="6162675"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extBox 3">
            <a:extLst>
              <a:ext uri="{FF2B5EF4-FFF2-40B4-BE49-F238E27FC236}">
                <a16:creationId xmlns:a16="http://schemas.microsoft.com/office/drawing/2014/main" id="{30C7B717-E773-407F-A747-0594C96BE3BB}"/>
              </a:ext>
            </a:extLst>
          </p:cNvPr>
          <p:cNvSpPr txBox="1">
            <a:spLocks noChangeArrowheads="1"/>
          </p:cNvSpPr>
          <p:nvPr/>
        </p:nvSpPr>
        <p:spPr bwMode="auto">
          <a:xfrm>
            <a:off x="890588" y="5202238"/>
            <a:ext cx="5635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In 1957, the IBM 350 storage drive held 3.5 MB. You could </a:t>
            </a:r>
            <a:r>
              <a:rPr lang="en-US" altLang="en-US">
                <a:solidFill>
                  <a:srgbClr val="FF0000"/>
                </a:solidFill>
              </a:rPr>
              <a:t>rent </a:t>
            </a:r>
            <a:r>
              <a:rPr lang="en-US" altLang="en-US"/>
              <a:t>it for $3,200 per month. The 350's cabinet is 5 feet long; 5 feet, 8 inches high and 2 feet, 5 inches wide.</a:t>
            </a:r>
          </a:p>
        </p:txBody>
      </p:sp>
      <p:sp>
        <p:nvSpPr>
          <p:cNvPr id="5" name="Oval 4">
            <a:extLst>
              <a:ext uri="{FF2B5EF4-FFF2-40B4-BE49-F238E27FC236}">
                <a16:creationId xmlns:a16="http://schemas.microsoft.com/office/drawing/2014/main" id="{139D739B-DEFD-45E4-B92E-AFEA4128E762}"/>
              </a:ext>
            </a:extLst>
          </p:cNvPr>
          <p:cNvSpPr/>
          <p:nvPr/>
        </p:nvSpPr>
        <p:spPr>
          <a:xfrm>
            <a:off x="214313" y="973138"/>
            <a:ext cx="3074987" cy="41449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8437" name="TextBox 5">
            <a:extLst>
              <a:ext uri="{FF2B5EF4-FFF2-40B4-BE49-F238E27FC236}">
                <a16:creationId xmlns:a16="http://schemas.microsoft.com/office/drawing/2014/main" id="{6CB9CE7F-1897-4173-BF2D-0A4D0914460A}"/>
              </a:ext>
            </a:extLst>
          </p:cNvPr>
          <p:cNvSpPr txBox="1">
            <a:spLocks noChangeArrowheads="1"/>
          </p:cNvSpPr>
          <p:nvPr/>
        </p:nvSpPr>
        <p:spPr bwMode="auto">
          <a:xfrm>
            <a:off x="6958013" y="5340350"/>
            <a:ext cx="46751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Source: Wikipedia 24-Oct-2017 </a:t>
            </a:r>
            <a:r>
              <a:rPr lang="en-US" altLang="en-US">
                <a:hlinkClick r:id="rId4"/>
              </a:rPr>
              <a:t>https://en.wikipedia.org/wiki/History_of_IBM_magnetic_disk_drives#IBM_350</a:t>
            </a:r>
            <a:r>
              <a:rPr lang="en-US" altLang="en-US"/>
              <a:t> </a:t>
            </a:r>
          </a:p>
        </p:txBody>
      </p:sp>
      <p:pic>
        <p:nvPicPr>
          <p:cNvPr id="18438" name="Picture 6">
            <a:extLst>
              <a:ext uri="{FF2B5EF4-FFF2-40B4-BE49-F238E27FC236}">
                <a16:creationId xmlns:a16="http://schemas.microsoft.com/office/drawing/2014/main" id="{9F2E9181-4F8C-4494-A843-D3CC657CE7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6575" y="877888"/>
            <a:ext cx="12430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8">
            <a:extLst>
              <a:ext uri="{FF2B5EF4-FFF2-40B4-BE49-F238E27FC236}">
                <a16:creationId xmlns:a16="http://schemas.microsoft.com/office/drawing/2014/main" id="{6A6DD2F0-0187-40F4-8F6F-0F4877E742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7688" y="828675"/>
            <a:ext cx="1044575"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 name="TextBox 10">
            <a:extLst>
              <a:ext uri="{FF2B5EF4-FFF2-40B4-BE49-F238E27FC236}">
                <a16:creationId xmlns:a16="http://schemas.microsoft.com/office/drawing/2014/main" id="{0CD773AE-5939-46CF-92AE-5E6CF10D7B91}"/>
              </a:ext>
            </a:extLst>
          </p:cNvPr>
          <p:cNvSpPr txBox="1">
            <a:spLocks noChangeArrowheads="1"/>
          </p:cNvSpPr>
          <p:nvPr/>
        </p:nvSpPr>
        <p:spPr bwMode="auto">
          <a:xfrm>
            <a:off x="8018463" y="2438400"/>
            <a:ext cx="36147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As of 26-June-2018 you can </a:t>
            </a:r>
            <a:r>
              <a:rPr lang="en-US" altLang="en-US">
                <a:solidFill>
                  <a:srgbClr val="FF0000"/>
                </a:solidFill>
              </a:rPr>
              <a:t>buy </a:t>
            </a:r>
            <a:r>
              <a:rPr lang="en-US" altLang="en-US"/>
              <a:t>more than 100,000 times the storage for under $250 and it will be about as large as your fingernail.</a:t>
            </a:r>
          </a:p>
        </p:txBody>
      </p:sp>
      <p:sp>
        <p:nvSpPr>
          <p:cNvPr id="18441" name="TextBox 12">
            <a:extLst>
              <a:ext uri="{FF2B5EF4-FFF2-40B4-BE49-F238E27FC236}">
                <a16:creationId xmlns:a16="http://schemas.microsoft.com/office/drawing/2014/main" id="{932CD775-F947-4285-9ACD-47678D171629}"/>
              </a:ext>
            </a:extLst>
          </p:cNvPr>
          <p:cNvSpPr txBox="1">
            <a:spLocks noChangeArrowheads="1"/>
          </p:cNvSpPr>
          <p:nvPr/>
        </p:nvSpPr>
        <p:spPr bwMode="auto">
          <a:xfrm>
            <a:off x="139700" y="211138"/>
            <a:ext cx="11658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t>Machine Learning had to wait for ample and affordable data, computing power, and storage</a:t>
            </a:r>
          </a:p>
        </p:txBody>
      </p:sp>
      <p:sp>
        <p:nvSpPr>
          <p:cNvPr id="18442" name="TextBox 11">
            <a:extLst>
              <a:ext uri="{FF2B5EF4-FFF2-40B4-BE49-F238E27FC236}">
                <a16:creationId xmlns:a16="http://schemas.microsoft.com/office/drawing/2014/main" id="{AE3B1E4E-60E1-4E63-B400-0F6D807636AF}"/>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1" name="Rectangle 3">
            <a:extLst>
              <a:ext uri="{FF2B5EF4-FFF2-40B4-BE49-F238E27FC236}">
                <a16:creationId xmlns:a16="http://schemas.microsoft.com/office/drawing/2014/main" id="{83413965-1E4C-4A54-B242-B79AADB02240}"/>
              </a:ext>
            </a:extLst>
          </p:cNvPr>
          <p:cNvSpPr>
            <a:spLocks noGrp="1" noChangeArrowheads="1"/>
          </p:cNvSpPr>
          <p:nvPr>
            <p:ph type="body" idx="1"/>
          </p:nvPr>
        </p:nvSpPr>
        <p:spPr>
          <a:xfrm>
            <a:off x="842963" y="1371600"/>
            <a:ext cx="11349037" cy="4343400"/>
          </a:xfrm>
        </p:spPr>
        <p:txBody>
          <a:bodyPr/>
          <a:lstStyle/>
          <a:p>
            <a:r>
              <a:rPr lang="en-US" altLang="en-US"/>
              <a:t>Target uses predictive modeling to determine a teenage girl is pregnant</a:t>
            </a:r>
          </a:p>
          <a:p>
            <a:pPr lvl="1"/>
            <a:r>
              <a:rPr lang="en-US" altLang="en-US"/>
              <a:t>They send her lots of coupons for baby products (Forbes: 16-Feb-2012)</a:t>
            </a:r>
          </a:p>
          <a:p>
            <a:pPr lvl="1"/>
            <a:r>
              <a:rPr lang="en-US" altLang="en-US"/>
              <a:t>Their analytics are correct; but it backfires on them.</a:t>
            </a:r>
          </a:p>
          <a:p>
            <a:r>
              <a:rPr lang="en-US" altLang="en-US"/>
              <a:t>Progressive Insurance Company</a:t>
            </a:r>
          </a:p>
          <a:p>
            <a:pPr lvl="1"/>
            <a:r>
              <a:rPr lang="en-US" altLang="en-US"/>
              <a:t>The first major(?) insurance company to employ predictive analytics in a big way.</a:t>
            </a:r>
          </a:p>
          <a:p>
            <a:pPr lvl="1"/>
            <a:r>
              <a:rPr lang="en-US" altLang="en-US"/>
              <a:t>Huge increase in market share.</a:t>
            </a:r>
          </a:p>
          <a:p>
            <a:pPr lvl="1"/>
            <a:r>
              <a:rPr lang="en-US" altLang="en-US"/>
              <a:t>Huger increase in bottom line profit.</a:t>
            </a:r>
          </a:p>
          <a:p>
            <a:pPr lvl="1"/>
            <a:r>
              <a:rPr lang="en-US" altLang="en-US"/>
              <a:t>What a wonderful endorsement of predictive analytic models!</a:t>
            </a:r>
          </a:p>
          <a:p>
            <a:pPr lvl="1"/>
            <a:r>
              <a:rPr lang="en-US" altLang="en-US"/>
              <a:t>But that was only part of the picture.	</a:t>
            </a:r>
          </a:p>
        </p:txBody>
      </p:sp>
      <p:sp>
        <p:nvSpPr>
          <p:cNvPr id="129027" name="Rectangle 4">
            <a:extLst>
              <a:ext uri="{FF2B5EF4-FFF2-40B4-BE49-F238E27FC236}">
                <a16:creationId xmlns:a16="http://schemas.microsoft.com/office/drawing/2014/main" id="{F1851898-9580-4C58-BB5A-B5351ED4622A}"/>
              </a:ext>
            </a:extLst>
          </p:cNvPr>
          <p:cNvSpPr>
            <a:spLocks noChangeArrowheads="1"/>
          </p:cNvSpPr>
          <p:nvPr/>
        </p:nvSpPr>
        <p:spPr bwMode="auto">
          <a:xfrm>
            <a:off x="4373563" y="1668463"/>
            <a:ext cx="1219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2" name="Title 1">
            <a:extLst>
              <a:ext uri="{FF2B5EF4-FFF2-40B4-BE49-F238E27FC236}">
                <a16:creationId xmlns:a16="http://schemas.microsoft.com/office/drawing/2014/main" id="{313D376D-B268-454E-B4B6-149D26B66C99}"/>
              </a:ext>
            </a:extLst>
          </p:cNvPr>
          <p:cNvSpPr>
            <a:spLocks noGrp="1"/>
          </p:cNvSpPr>
          <p:nvPr>
            <p:ph type="title"/>
          </p:nvPr>
        </p:nvSpPr>
        <p:spPr>
          <a:xfrm>
            <a:off x="842963" y="1108075"/>
            <a:ext cx="10950575" cy="144463"/>
          </a:xfrm>
        </p:spPr>
        <p:txBody>
          <a:bodyPr rtlCol="0">
            <a:normAutofit fontScale="90000"/>
          </a:bodyPr>
          <a:lstStyle/>
          <a:p>
            <a:pPr fontAlgn="auto">
              <a:spcAft>
                <a:spcPts val="0"/>
              </a:spcAft>
              <a:defRPr/>
            </a:pPr>
            <a:r>
              <a:rPr lang="en-US" dirty="0"/>
              <a:t>How are they already changing insurance underwriting? (lessons learned)</a:t>
            </a:r>
            <a:br>
              <a:rPr lang="en-US" dirty="0"/>
            </a:br>
            <a:endParaRPr lang="en-US" dirty="0"/>
          </a:p>
        </p:txBody>
      </p:sp>
      <p:sp>
        <p:nvSpPr>
          <p:cNvPr id="5" name="Rounded Rectangle 4">
            <a:extLst>
              <a:ext uri="{FF2B5EF4-FFF2-40B4-BE49-F238E27FC236}">
                <a16:creationId xmlns:a16="http://schemas.microsoft.com/office/drawing/2014/main" id="{D1F3C018-C380-4C67-9961-6A633591F55A}"/>
              </a:ext>
            </a:extLst>
          </p:cNvPr>
          <p:cNvSpPr>
            <a:spLocks noChangeArrowheads="1"/>
          </p:cNvSpPr>
          <p:nvPr/>
        </p:nvSpPr>
        <p:spPr bwMode="auto">
          <a:xfrm rot="-2004574">
            <a:off x="565150" y="2360613"/>
            <a:ext cx="5867400" cy="18002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000" b="1" i="1">
                <a:solidFill>
                  <a:srgbClr val="FF0000"/>
                </a:solidFill>
              </a:rPr>
              <a:t>Behavioral Economics was the </a:t>
            </a:r>
            <a:r>
              <a:rPr lang="en-US" altLang="en-US" sz="4400" b="1" i="1">
                <a:solidFill>
                  <a:srgbClr val="FF0000"/>
                </a:solidFill>
                <a:latin typeface="Bernard MT Condensed" panose="02050806060905020404" pitchFamily="18" charset="0"/>
              </a:rPr>
              <a:t>secret sauce </a:t>
            </a:r>
            <a:r>
              <a:rPr lang="en-US" altLang="en-US" sz="4000" b="1" i="1">
                <a:solidFill>
                  <a:srgbClr val="FF0000"/>
                </a:solidFill>
              </a:rPr>
              <a:t>that made it palatable to the public.</a:t>
            </a:r>
          </a:p>
        </p:txBody>
      </p:sp>
      <p:pic>
        <p:nvPicPr>
          <p:cNvPr id="6" name="Picture 4" descr="C:\Users\dsnell\AppData\Local\Microsoft\Windows\Temporary Internet Files\Content.IE5\JRDY2Z56\Target_logo.svg[1].png">
            <a:extLst>
              <a:ext uri="{FF2B5EF4-FFF2-40B4-BE49-F238E27FC236}">
                <a16:creationId xmlns:a16="http://schemas.microsoft.com/office/drawing/2014/main" id="{F8F218B1-E58F-4F91-B180-7266D0635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5408613"/>
            <a:ext cx="981075"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C:\Users\dsnell\AppData\Local\Microsoft\Windows\Temporary Internet Files\Content.IE5\E8WNM21Q\X-marks-the-spot[1].png">
            <a:extLst>
              <a:ext uri="{FF2B5EF4-FFF2-40B4-BE49-F238E27FC236}">
                <a16:creationId xmlns:a16="http://schemas.microsoft.com/office/drawing/2014/main" id="{9EB692CA-14E0-4E14-824E-FD070C1F97E0}"/>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318000" y="5200650"/>
            <a:ext cx="109855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C:\Users\dsnell\AppData\Local\Microsoft\Windows\Temporary Internet Files\Content.IE5\HOUZANT3\spy_vs_spy_by_jonathanhher-d5pq6ez[1].png">
            <a:extLst>
              <a:ext uri="{FF2B5EF4-FFF2-40B4-BE49-F238E27FC236}">
                <a16:creationId xmlns:a16="http://schemas.microsoft.com/office/drawing/2014/main" id="{571DFADD-FB6C-4E33-8691-B2667488D0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5638" y="5386388"/>
            <a:ext cx="1049337"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Users\dsnell\AppData\Local\Microsoft\Windows\Temporary Internet Files\Content.IE5\JDBYP63K\secret-sauce[1].jpg">
            <a:extLst>
              <a:ext uri="{FF2B5EF4-FFF2-40B4-BE49-F238E27FC236}">
                <a16:creationId xmlns:a16="http://schemas.microsoft.com/office/drawing/2014/main" id="{A7B046D4-C319-42D3-ABEA-9D2DFF6D9B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8700" y="3752850"/>
            <a:ext cx="14287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06DB167B-EBFC-4DD2-80D8-84CA06266CF4}"/>
              </a:ext>
            </a:extLst>
          </p:cNvPr>
          <p:cNvSpPr>
            <a:spLocks noChangeArrowheads="1"/>
          </p:cNvSpPr>
          <p:nvPr/>
        </p:nvSpPr>
        <p:spPr bwMode="auto">
          <a:xfrm>
            <a:off x="10315575" y="4403725"/>
            <a:ext cx="76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3200">
                <a:latin typeface="Arial" panose="020B0604020202020204" pitchFamily="34" charset="0"/>
              </a:rPr>
              <a:t>BE</a:t>
            </a:r>
          </a:p>
        </p:txBody>
      </p:sp>
      <p:sp>
        <p:nvSpPr>
          <p:cNvPr id="129035" name="TextBox 10">
            <a:extLst>
              <a:ext uri="{FF2B5EF4-FFF2-40B4-BE49-F238E27FC236}">
                <a16:creationId xmlns:a16="http://schemas.microsoft.com/office/drawing/2014/main" id="{48528672-3AD4-4CC4-B0A3-D823A7A61E30}"/>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1853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1853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853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853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1853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18531">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18531">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0888AADE-483E-44CB-8CC9-9A209F768BC0}"/>
              </a:ext>
            </a:extLst>
          </p:cNvPr>
          <p:cNvSpPr/>
          <p:nvPr/>
        </p:nvSpPr>
        <p:spPr>
          <a:xfrm>
            <a:off x="6423025" y="1836738"/>
            <a:ext cx="5237163" cy="4551362"/>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1" fontAlgn="auto" hangingPunct="1">
              <a:spcBef>
                <a:spcPts val="0"/>
              </a:spcBef>
              <a:spcAft>
                <a:spcPts val="0"/>
              </a:spcAft>
              <a:defRPr/>
            </a:pPr>
            <a:endParaRPr lang="en-US" sz="1600" dirty="0">
              <a:solidFill>
                <a:schemeClr val="tx1"/>
              </a:solidFill>
              <a:cs typeface="Arial" pitchFamily="34" charset="0"/>
            </a:endParaRPr>
          </a:p>
        </p:txBody>
      </p:sp>
      <p:sp>
        <p:nvSpPr>
          <p:cNvPr id="131075" name="Rectangle 6">
            <a:extLst>
              <a:ext uri="{FF2B5EF4-FFF2-40B4-BE49-F238E27FC236}">
                <a16:creationId xmlns:a16="http://schemas.microsoft.com/office/drawing/2014/main" id="{38783C0F-1252-476E-99C0-105169DB4986}"/>
              </a:ext>
            </a:extLst>
          </p:cNvPr>
          <p:cNvSpPr>
            <a:spLocks noChangeArrowheads="1"/>
          </p:cNvSpPr>
          <p:nvPr/>
        </p:nvSpPr>
        <p:spPr bwMode="auto">
          <a:xfrm>
            <a:off x="6446838" y="1941513"/>
            <a:ext cx="5213350" cy="432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14000"/>
              </a:lnSpc>
              <a:spcAft>
                <a:spcPts val="600"/>
              </a:spcAft>
            </a:pPr>
            <a:r>
              <a:rPr lang="en-US" altLang="en-US" sz="1400" b="1">
                <a:cs typeface="Arial" panose="020B0604020202020204" pitchFamily="34" charset="0"/>
              </a:rPr>
              <a:t>Predictive UW / Cross-Sell:</a:t>
            </a:r>
            <a:r>
              <a:rPr lang="en-US" altLang="en-US" sz="1400">
                <a:cs typeface="Arial" panose="020B0604020202020204" pitchFamily="34" charset="0"/>
              </a:rPr>
              <a:t> Use customer &amp; UW decision data to </a:t>
            </a:r>
            <a:r>
              <a:rPr lang="en-US" altLang="en-US" sz="1400">
                <a:solidFill>
                  <a:srgbClr val="EE1A24"/>
                </a:solidFill>
                <a:cs typeface="Arial" panose="020B0604020202020204" pitchFamily="34" charset="0"/>
              </a:rPr>
              <a:t>model mortality risks</a:t>
            </a:r>
            <a:r>
              <a:rPr lang="en-US" altLang="en-US" sz="1400">
                <a:cs typeface="Arial" panose="020B0604020202020204" pitchFamily="34" charset="0"/>
              </a:rPr>
              <a:t>. Most successful if insurance data is combined with other data sources e.g. Banking, P&amp;C, Retail etc. Projects in HK &amp; SEA, Japan, Australia, US.</a:t>
            </a:r>
          </a:p>
          <a:p>
            <a:pPr eaLnBrk="1" hangingPunct="1">
              <a:lnSpc>
                <a:spcPct val="114000"/>
              </a:lnSpc>
              <a:spcAft>
                <a:spcPts val="600"/>
              </a:spcAft>
            </a:pPr>
            <a:r>
              <a:rPr lang="en-US" altLang="en-US" sz="1400" b="1">
                <a:cs typeface="Arial" panose="020B0604020202020204" pitchFamily="34" charset="0"/>
              </a:rPr>
              <a:t>Claims Experience/ Up-Sell:</a:t>
            </a:r>
            <a:r>
              <a:rPr lang="en-US" altLang="en-US" sz="1400">
                <a:cs typeface="Arial" panose="020B0604020202020204" pitchFamily="34" charset="0"/>
              </a:rPr>
              <a:t> Use customer &amp; claims data to </a:t>
            </a:r>
            <a:r>
              <a:rPr lang="en-US" altLang="en-US" sz="1400">
                <a:solidFill>
                  <a:srgbClr val="E31B23"/>
                </a:solidFill>
                <a:cs typeface="Arial" panose="020B0604020202020204" pitchFamily="34" charset="0"/>
              </a:rPr>
              <a:t>segment or automatically underwrite in-force policyholders for new or existing products</a:t>
            </a:r>
            <a:r>
              <a:rPr lang="en-US" altLang="en-US" sz="1400">
                <a:cs typeface="Arial" panose="020B0604020202020204" pitchFamily="34" charset="0"/>
              </a:rPr>
              <a:t>. Project in Japan.</a:t>
            </a:r>
          </a:p>
          <a:p>
            <a:pPr eaLnBrk="1" hangingPunct="1">
              <a:lnSpc>
                <a:spcPct val="114000"/>
              </a:lnSpc>
              <a:spcAft>
                <a:spcPts val="600"/>
              </a:spcAft>
            </a:pPr>
            <a:r>
              <a:rPr lang="en-US" altLang="en-US" sz="1400" b="1">
                <a:cs typeface="Arial" panose="020B0604020202020204" pitchFamily="34" charset="0"/>
              </a:rPr>
              <a:t>Guideline Refinement:</a:t>
            </a:r>
            <a:r>
              <a:rPr lang="en-US" altLang="en-US" sz="1400">
                <a:cs typeface="Arial" panose="020B0604020202020204" pitchFamily="34" charset="0"/>
              </a:rPr>
              <a:t> Use underwriting and claims data to </a:t>
            </a:r>
            <a:r>
              <a:rPr lang="en-US" altLang="en-US" sz="1400">
                <a:solidFill>
                  <a:srgbClr val="E31B23"/>
                </a:solidFill>
                <a:cs typeface="Arial" panose="020B0604020202020204" pitchFamily="34" charset="0"/>
              </a:rPr>
              <a:t>determine optimum UW requirements e.g. adding or removing questions; optimize non-medical limits etc.</a:t>
            </a:r>
            <a:r>
              <a:rPr lang="en-US" altLang="en-US" sz="1400">
                <a:cs typeface="Arial" panose="020B0604020202020204" pitchFamily="34" charset="0"/>
              </a:rPr>
              <a:t> Project in China.</a:t>
            </a:r>
          </a:p>
          <a:p>
            <a:pPr eaLnBrk="1" hangingPunct="1">
              <a:lnSpc>
                <a:spcPct val="114000"/>
              </a:lnSpc>
              <a:spcAft>
                <a:spcPts val="600"/>
              </a:spcAft>
            </a:pPr>
            <a:r>
              <a:rPr lang="en-US" altLang="en-US" sz="1400" b="1">
                <a:cs typeface="Arial" panose="020B0604020202020204" pitchFamily="34" charset="0"/>
              </a:rPr>
              <a:t>UW Investigation:</a:t>
            </a:r>
            <a:r>
              <a:rPr lang="en-US" altLang="en-US" sz="1400">
                <a:cs typeface="Arial" panose="020B0604020202020204" pitchFamily="34" charset="0"/>
              </a:rPr>
              <a:t> Use customer and UW investigation data  to </a:t>
            </a:r>
            <a:r>
              <a:rPr lang="en-US" altLang="en-US" sz="1400">
                <a:solidFill>
                  <a:srgbClr val="E31B23"/>
                </a:solidFill>
                <a:cs typeface="Arial" panose="020B0604020202020204" pitchFamily="34" charset="0"/>
              </a:rPr>
              <a:t>determine which cases are most likely to require further investigation. </a:t>
            </a:r>
            <a:r>
              <a:rPr lang="en-US" altLang="en-US" sz="1400">
                <a:cs typeface="Arial" panose="020B0604020202020204" pitchFamily="34" charset="0"/>
              </a:rPr>
              <a:t>Project in Korea.</a:t>
            </a:r>
          </a:p>
          <a:p>
            <a:pPr eaLnBrk="1" hangingPunct="1">
              <a:lnSpc>
                <a:spcPct val="114000"/>
              </a:lnSpc>
              <a:spcAft>
                <a:spcPts val="600"/>
              </a:spcAft>
            </a:pPr>
            <a:r>
              <a:rPr lang="en-US" altLang="en-US" sz="1400" b="1">
                <a:cs typeface="Arial" panose="020B0604020202020204" pitchFamily="34" charset="0"/>
              </a:rPr>
              <a:t>Case Prioritization/Triage:</a:t>
            </a:r>
            <a:r>
              <a:rPr lang="en-US" altLang="en-US" sz="1400">
                <a:cs typeface="Arial" panose="020B0604020202020204" pitchFamily="34" charset="0"/>
              </a:rPr>
              <a:t> Use customer and placement data to </a:t>
            </a:r>
            <a:r>
              <a:rPr lang="en-US" altLang="en-US" sz="1400">
                <a:solidFill>
                  <a:srgbClr val="E31B23"/>
                </a:solidFill>
                <a:cs typeface="Arial" panose="020B0604020202020204" pitchFamily="34" charset="0"/>
              </a:rPr>
              <a:t>determine which cases are most likely to be successfully placed</a:t>
            </a:r>
            <a:r>
              <a:rPr lang="en-US" altLang="en-US" sz="1400">
                <a:cs typeface="Arial" panose="020B0604020202020204" pitchFamily="34" charset="0"/>
              </a:rPr>
              <a:t> and focus resources on them. Project in the US.  </a:t>
            </a:r>
          </a:p>
        </p:txBody>
      </p:sp>
      <p:sp>
        <p:nvSpPr>
          <p:cNvPr id="8" name="Rounded Rectangle 7">
            <a:extLst>
              <a:ext uri="{FF2B5EF4-FFF2-40B4-BE49-F238E27FC236}">
                <a16:creationId xmlns:a16="http://schemas.microsoft.com/office/drawing/2014/main" id="{8F3668FB-F92C-4FB3-AEA1-E546BA8FCEA5}"/>
              </a:ext>
            </a:extLst>
          </p:cNvPr>
          <p:cNvSpPr/>
          <p:nvPr/>
        </p:nvSpPr>
        <p:spPr>
          <a:xfrm>
            <a:off x="987425" y="1843088"/>
            <a:ext cx="5121275" cy="1435100"/>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1" fontAlgn="auto" hangingPunct="1">
              <a:spcBef>
                <a:spcPts val="0"/>
              </a:spcBef>
              <a:spcAft>
                <a:spcPts val="0"/>
              </a:spcAft>
              <a:defRPr/>
            </a:pPr>
            <a:endParaRPr lang="en-US" sz="1600" dirty="0">
              <a:solidFill>
                <a:schemeClr val="tx1"/>
              </a:solidFill>
              <a:cs typeface="Arial" pitchFamily="34" charset="0"/>
            </a:endParaRPr>
          </a:p>
        </p:txBody>
      </p:sp>
      <p:sp>
        <p:nvSpPr>
          <p:cNvPr id="9" name="Rectangle 8">
            <a:extLst>
              <a:ext uri="{FF2B5EF4-FFF2-40B4-BE49-F238E27FC236}">
                <a16:creationId xmlns:a16="http://schemas.microsoft.com/office/drawing/2014/main" id="{B36603D5-88D9-4DBC-A25D-2727C5D155F3}"/>
              </a:ext>
            </a:extLst>
          </p:cNvPr>
          <p:cNvSpPr/>
          <p:nvPr/>
        </p:nvSpPr>
        <p:spPr>
          <a:xfrm>
            <a:off x="987425" y="1300163"/>
            <a:ext cx="5121275" cy="542925"/>
          </a:xfrm>
          <a:prstGeom prst="rect">
            <a:avLst/>
          </a:prstGeom>
          <a:solidFill>
            <a:srgbClr val="E31B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r>
              <a:rPr lang="en-US" sz="2000" b="1" dirty="0">
                <a:cs typeface="Arial" pitchFamily="34" charset="0"/>
              </a:rPr>
              <a:t>Sales, Marketing &amp; Distribution</a:t>
            </a:r>
          </a:p>
        </p:txBody>
      </p:sp>
      <p:sp>
        <p:nvSpPr>
          <p:cNvPr id="131078" name="Rectangle 9">
            <a:extLst>
              <a:ext uri="{FF2B5EF4-FFF2-40B4-BE49-F238E27FC236}">
                <a16:creationId xmlns:a16="http://schemas.microsoft.com/office/drawing/2014/main" id="{DA2DCB1C-BCB3-4963-8A17-B45D8FC5AB41}"/>
              </a:ext>
            </a:extLst>
          </p:cNvPr>
          <p:cNvSpPr>
            <a:spLocks noChangeArrowheads="1"/>
          </p:cNvSpPr>
          <p:nvPr/>
        </p:nvSpPr>
        <p:spPr bwMode="auto">
          <a:xfrm>
            <a:off x="1044575" y="1901825"/>
            <a:ext cx="514985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14000"/>
              </a:lnSpc>
              <a:spcAft>
                <a:spcPts val="600"/>
              </a:spcAft>
            </a:pPr>
            <a:r>
              <a:rPr lang="en-US" altLang="en-US" sz="1400" b="1">
                <a:cs typeface="Arial" panose="020B0604020202020204" pitchFamily="34" charset="0"/>
              </a:rPr>
              <a:t>Propensity to Buy:</a:t>
            </a:r>
            <a:r>
              <a:rPr lang="en-US" altLang="en-US" sz="1400">
                <a:cs typeface="Arial" panose="020B0604020202020204" pitchFamily="34" charset="0"/>
              </a:rPr>
              <a:t> Use client &amp; sales data to </a:t>
            </a:r>
            <a:r>
              <a:rPr lang="en-US" altLang="en-US" sz="1400">
                <a:solidFill>
                  <a:srgbClr val="E31B23"/>
                </a:solidFill>
                <a:cs typeface="Arial" panose="020B0604020202020204" pitchFamily="34" charset="0"/>
              </a:rPr>
              <a:t>identify  best leads for marketing efforts.</a:t>
            </a:r>
            <a:r>
              <a:rPr lang="en-US" altLang="en-US" sz="1400">
                <a:cs typeface="Arial" panose="020B0604020202020204" pitchFamily="34" charset="0"/>
              </a:rPr>
              <a:t> Project in Taiwan.</a:t>
            </a:r>
          </a:p>
          <a:p>
            <a:pPr eaLnBrk="1" hangingPunct="1">
              <a:lnSpc>
                <a:spcPct val="114000"/>
              </a:lnSpc>
              <a:spcAft>
                <a:spcPts val="600"/>
              </a:spcAft>
            </a:pPr>
            <a:r>
              <a:rPr lang="en-US" altLang="en-US" sz="1400" b="1">
                <a:cs typeface="Arial" panose="020B0604020202020204" pitchFamily="34" charset="0"/>
              </a:rPr>
              <a:t>Agent Quality Assessment:</a:t>
            </a:r>
            <a:r>
              <a:rPr lang="en-US" altLang="en-US" sz="1400">
                <a:cs typeface="Arial" panose="020B0604020202020204" pitchFamily="34" charset="0"/>
              </a:rPr>
              <a:t> Use policyholder &amp; claims data to </a:t>
            </a:r>
            <a:r>
              <a:rPr lang="en-US" altLang="en-US" sz="1400">
                <a:solidFill>
                  <a:srgbClr val="E31B23"/>
                </a:solidFill>
                <a:cs typeface="Arial" panose="020B0604020202020204" pitchFamily="34" charset="0"/>
              </a:rPr>
              <a:t>determine which agents add most value to profitability</a:t>
            </a:r>
            <a:r>
              <a:rPr lang="en-US" altLang="en-US" sz="1400">
                <a:cs typeface="Arial" panose="020B0604020202020204" pitchFamily="34" charset="0"/>
              </a:rPr>
              <a:t>. Projects in US and UK.</a:t>
            </a:r>
          </a:p>
        </p:txBody>
      </p:sp>
      <p:sp>
        <p:nvSpPr>
          <p:cNvPr id="11" name="Rectangle 10">
            <a:extLst>
              <a:ext uri="{FF2B5EF4-FFF2-40B4-BE49-F238E27FC236}">
                <a16:creationId xmlns:a16="http://schemas.microsoft.com/office/drawing/2014/main" id="{4BCC34BA-014C-4AD3-8C08-27689FD57642}"/>
              </a:ext>
            </a:extLst>
          </p:cNvPr>
          <p:cNvSpPr/>
          <p:nvPr/>
        </p:nvSpPr>
        <p:spPr>
          <a:xfrm>
            <a:off x="6446838" y="1300163"/>
            <a:ext cx="5213350" cy="542925"/>
          </a:xfrm>
          <a:prstGeom prst="rect">
            <a:avLst/>
          </a:prstGeom>
          <a:solidFill>
            <a:srgbClr val="E31B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b="1" dirty="0">
                <a:cs typeface="Arial" pitchFamily="34" charset="0"/>
              </a:rPr>
              <a:t>           Underwriting Improvements</a:t>
            </a:r>
          </a:p>
        </p:txBody>
      </p:sp>
      <p:sp>
        <p:nvSpPr>
          <p:cNvPr id="12" name="Rounded Rectangle 11">
            <a:extLst>
              <a:ext uri="{FF2B5EF4-FFF2-40B4-BE49-F238E27FC236}">
                <a16:creationId xmlns:a16="http://schemas.microsoft.com/office/drawing/2014/main" id="{58347321-148A-411C-BDD0-FB54FCB7B0A9}"/>
              </a:ext>
            </a:extLst>
          </p:cNvPr>
          <p:cNvSpPr/>
          <p:nvPr/>
        </p:nvSpPr>
        <p:spPr>
          <a:xfrm>
            <a:off x="979488" y="3908425"/>
            <a:ext cx="5121275" cy="2479675"/>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1" fontAlgn="auto" hangingPunct="1">
              <a:spcBef>
                <a:spcPts val="0"/>
              </a:spcBef>
              <a:spcAft>
                <a:spcPts val="0"/>
              </a:spcAft>
              <a:defRPr/>
            </a:pPr>
            <a:endParaRPr lang="en-US" sz="1600" dirty="0">
              <a:solidFill>
                <a:schemeClr val="tx1"/>
              </a:solidFill>
              <a:cs typeface="Arial" pitchFamily="34" charset="0"/>
            </a:endParaRPr>
          </a:p>
        </p:txBody>
      </p:sp>
      <p:sp>
        <p:nvSpPr>
          <p:cNvPr id="13" name="Rectangle 12">
            <a:extLst>
              <a:ext uri="{FF2B5EF4-FFF2-40B4-BE49-F238E27FC236}">
                <a16:creationId xmlns:a16="http://schemas.microsoft.com/office/drawing/2014/main" id="{A7B09E84-865A-4D3A-B9B9-9479F5A06B38}"/>
              </a:ext>
            </a:extLst>
          </p:cNvPr>
          <p:cNvSpPr/>
          <p:nvPr/>
        </p:nvSpPr>
        <p:spPr>
          <a:xfrm>
            <a:off x="965200" y="3371850"/>
            <a:ext cx="5149850" cy="542925"/>
          </a:xfrm>
          <a:prstGeom prst="rect">
            <a:avLst/>
          </a:prstGeom>
          <a:solidFill>
            <a:srgbClr val="E31B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r>
              <a:rPr lang="en-US" sz="2000" b="1" dirty="0">
                <a:cs typeface="Arial" pitchFamily="34" charset="0"/>
              </a:rPr>
              <a:t>Policy &amp; Claims Management</a:t>
            </a:r>
          </a:p>
        </p:txBody>
      </p:sp>
      <p:sp>
        <p:nvSpPr>
          <p:cNvPr id="131082" name="Rectangle 13">
            <a:extLst>
              <a:ext uri="{FF2B5EF4-FFF2-40B4-BE49-F238E27FC236}">
                <a16:creationId xmlns:a16="http://schemas.microsoft.com/office/drawing/2014/main" id="{34071431-F722-4D8E-BC2C-0B544662B05A}"/>
              </a:ext>
            </a:extLst>
          </p:cNvPr>
          <p:cNvSpPr>
            <a:spLocks noChangeArrowheads="1"/>
          </p:cNvSpPr>
          <p:nvPr/>
        </p:nvSpPr>
        <p:spPr bwMode="auto">
          <a:xfrm>
            <a:off x="1089025" y="3932238"/>
            <a:ext cx="4914900" cy="245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14000"/>
              </a:lnSpc>
              <a:spcAft>
                <a:spcPts val="600"/>
              </a:spcAft>
            </a:pPr>
            <a:r>
              <a:rPr lang="en-US" altLang="en-US" sz="1400" b="1">
                <a:cs typeface="Arial" panose="020B0604020202020204" pitchFamily="34" charset="0"/>
              </a:rPr>
              <a:t>Experience Analysis:</a:t>
            </a:r>
            <a:r>
              <a:rPr lang="en-US" altLang="en-US" sz="1400">
                <a:cs typeface="Arial" panose="020B0604020202020204" pitchFamily="34" charset="0"/>
              </a:rPr>
              <a:t> Use multivariate model to </a:t>
            </a:r>
            <a:r>
              <a:rPr lang="en-US" altLang="en-US" sz="1400">
                <a:solidFill>
                  <a:srgbClr val="E31B23"/>
                </a:solidFill>
                <a:cs typeface="Arial" panose="020B0604020202020204" pitchFamily="34" charset="0"/>
              </a:rPr>
              <a:t>understand the true drivers of experience.</a:t>
            </a:r>
            <a:r>
              <a:rPr lang="en-US" altLang="en-US" sz="1400">
                <a:cs typeface="Arial" panose="020B0604020202020204" pitchFamily="34" charset="0"/>
              </a:rPr>
              <a:t> Projects in US, UK and South Africa.</a:t>
            </a:r>
          </a:p>
          <a:p>
            <a:pPr eaLnBrk="1" hangingPunct="1">
              <a:lnSpc>
                <a:spcPct val="114000"/>
              </a:lnSpc>
              <a:spcAft>
                <a:spcPts val="600"/>
              </a:spcAft>
            </a:pPr>
            <a:r>
              <a:rPr lang="en-US" altLang="en-US" sz="1400" b="1">
                <a:cs typeface="Arial" panose="020B0604020202020204" pitchFamily="34" charset="0"/>
              </a:rPr>
              <a:t>In Force Retention:</a:t>
            </a:r>
            <a:r>
              <a:rPr lang="en-US" altLang="en-US" sz="1400">
                <a:cs typeface="Arial" panose="020B0604020202020204" pitchFamily="34" charset="0"/>
              </a:rPr>
              <a:t> Use customer &amp; lapse data to </a:t>
            </a:r>
            <a:r>
              <a:rPr lang="en-US" altLang="en-US" sz="1400">
                <a:solidFill>
                  <a:srgbClr val="E31B23"/>
                </a:solidFill>
                <a:cs typeface="Arial" panose="020B0604020202020204" pitchFamily="34" charset="0"/>
              </a:rPr>
              <a:t>determine which policies are most likely to lapse</a:t>
            </a:r>
            <a:r>
              <a:rPr lang="en-US" altLang="en-US" sz="1400">
                <a:cs typeface="Arial" panose="020B0604020202020204" pitchFamily="34" charset="0"/>
              </a:rPr>
              <a:t> in order to develop retention strategies. Projects in US and UK.</a:t>
            </a:r>
          </a:p>
          <a:p>
            <a:pPr eaLnBrk="1" hangingPunct="1">
              <a:lnSpc>
                <a:spcPct val="114000"/>
              </a:lnSpc>
              <a:spcAft>
                <a:spcPts val="600"/>
              </a:spcAft>
            </a:pPr>
            <a:r>
              <a:rPr lang="en-US" altLang="en-US" sz="1400" b="1">
                <a:cs typeface="Arial" panose="020B0604020202020204" pitchFamily="34" charset="0"/>
              </a:rPr>
              <a:t>Fraud Detection:</a:t>
            </a:r>
            <a:r>
              <a:rPr lang="en-US" altLang="en-US" sz="1400">
                <a:cs typeface="Arial" panose="020B0604020202020204" pitchFamily="34" charset="0"/>
              </a:rPr>
              <a:t> Use customer and claims data to </a:t>
            </a:r>
            <a:r>
              <a:rPr lang="en-US" altLang="en-US" sz="1400">
                <a:solidFill>
                  <a:srgbClr val="E31B23"/>
                </a:solidFill>
                <a:cs typeface="Arial" panose="020B0604020202020204" pitchFamily="34" charset="0"/>
              </a:rPr>
              <a:t>determine which claims are most likely to be fraudulent</a:t>
            </a:r>
            <a:r>
              <a:rPr lang="en-US" altLang="en-US" sz="1400">
                <a:cs typeface="Arial" panose="020B0604020202020204" pitchFamily="34" charset="0"/>
              </a:rPr>
              <a:t> and focus forensic efforts on them. Project in India.</a:t>
            </a:r>
          </a:p>
        </p:txBody>
      </p:sp>
      <p:pic>
        <p:nvPicPr>
          <p:cNvPr id="131083" name="Picture 8" descr="https://s3.amazonaws.com/BlogImage/Business%20Fluidity%20%E2%80%93%20Increase%20Your%20Efficiency.jpg">
            <a:extLst>
              <a:ext uri="{FF2B5EF4-FFF2-40B4-BE49-F238E27FC236}">
                <a16:creationId xmlns:a16="http://schemas.microsoft.com/office/drawing/2014/main" id="{B4A907CF-B3EF-4AC5-9E31-7E9DAF123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5841"/>
          <a:stretch>
            <a:fillRect/>
          </a:stretch>
        </p:blipFill>
        <p:spPr bwMode="auto">
          <a:xfrm>
            <a:off x="1006475" y="1322388"/>
            <a:ext cx="936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84" name="Picture 2" descr="http://expathealth.org/wp-content/uploads/2012/03/contractsigning.png">
            <a:extLst>
              <a:ext uri="{FF2B5EF4-FFF2-40B4-BE49-F238E27FC236}">
                <a16:creationId xmlns:a16="http://schemas.microsoft.com/office/drawing/2014/main" id="{974AE3E1-C847-4CAB-9BA1-FB71368990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825" y="1325563"/>
            <a:ext cx="8413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85" name="Picture 8">
            <a:extLst>
              <a:ext uri="{FF2B5EF4-FFF2-40B4-BE49-F238E27FC236}">
                <a16:creationId xmlns:a16="http://schemas.microsoft.com/office/drawing/2014/main" id="{A5F007B4-427A-4DC8-8DD6-9FF953E83E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425" y="3386138"/>
            <a:ext cx="9620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1086" name="Title 4">
            <a:extLst>
              <a:ext uri="{FF2B5EF4-FFF2-40B4-BE49-F238E27FC236}">
                <a16:creationId xmlns:a16="http://schemas.microsoft.com/office/drawing/2014/main" id="{65A7ED2F-9955-44FC-A4FD-99831EEBC4CB}"/>
              </a:ext>
            </a:extLst>
          </p:cNvPr>
          <p:cNvSpPr>
            <a:spLocks noGrp="1" noChangeArrowheads="1"/>
          </p:cNvSpPr>
          <p:nvPr>
            <p:ph type="title"/>
          </p:nvPr>
        </p:nvSpPr>
        <p:spPr>
          <a:xfrm>
            <a:off x="842963" y="104775"/>
            <a:ext cx="10515600" cy="1325563"/>
          </a:xfrm>
        </p:spPr>
        <p:txBody>
          <a:bodyPr/>
          <a:lstStyle/>
          <a:p>
            <a:r>
              <a:rPr lang="en-GB" altLang="en-US"/>
              <a:t>RGA’s Experience in Predictive Analytics in Life and Health insurance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22" name="Object 1" hidden="1">
            <a:extLst>
              <a:ext uri="{FF2B5EF4-FFF2-40B4-BE49-F238E27FC236}">
                <a16:creationId xmlns:a16="http://schemas.microsoft.com/office/drawing/2014/main" id="{A7C4BFEC-B626-4B81-8E88-295FFD753FFB}"/>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134" name="think-cell Slide" r:id="rId5" imgW="360" imgH="360" progId="TCLayout.ActiveDocument.1">
                  <p:embed/>
                </p:oleObj>
              </mc:Choice>
              <mc:Fallback>
                <p:oleObj name="think-cell Slide" r:id="rId5" imgW="360" imgH="360" progId="TCLayout.ActiveDocument.1">
                  <p:embed/>
                  <p:pic>
                    <p:nvPicPr>
                      <p:cNvPr id="0" name="Object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23" name="Title 4">
            <a:extLst>
              <a:ext uri="{FF2B5EF4-FFF2-40B4-BE49-F238E27FC236}">
                <a16:creationId xmlns:a16="http://schemas.microsoft.com/office/drawing/2014/main" id="{7C22C03D-38B9-4852-BC4D-8A2DFD762D7D}"/>
              </a:ext>
            </a:extLst>
          </p:cNvPr>
          <p:cNvSpPr>
            <a:spLocks noGrp="1" noChangeArrowheads="1"/>
          </p:cNvSpPr>
          <p:nvPr>
            <p:ph type="title"/>
          </p:nvPr>
        </p:nvSpPr>
        <p:spPr>
          <a:xfrm>
            <a:off x="611188" y="14288"/>
            <a:ext cx="11580812" cy="822325"/>
          </a:xfrm>
        </p:spPr>
        <p:txBody>
          <a:bodyPr/>
          <a:lstStyle/>
          <a:p>
            <a:pPr algn="ctr"/>
            <a:r>
              <a:rPr lang="en-US" altLang="en-US">
                <a:solidFill>
                  <a:srgbClr val="E31B23"/>
                </a:solidFill>
              </a:rPr>
              <a:t>Multi-line Predictive UW Cross-sell</a:t>
            </a:r>
          </a:p>
        </p:txBody>
      </p:sp>
      <p:sp>
        <p:nvSpPr>
          <p:cNvPr id="23" name="Rectangle 22">
            <a:extLst>
              <a:ext uri="{FF2B5EF4-FFF2-40B4-BE49-F238E27FC236}">
                <a16:creationId xmlns:a16="http://schemas.microsoft.com/office/drawing/2014/main" id="{4C0A75C3-B278-460A-97FF-36A6C01746EA}"/>
              </a:ext>
            </a:extLst>
          </p:cNvPr>
          <p:cNvSpPr/>
          <p:nvPr/>
        </p:nvSpPr>
        <p:spPr>
          <a:xfrm>
            <a:off x="958850" y="836613"/>
            <a:ext cx="10668000" cy="639762"/>
          </a:xfrm>
          <a:prstGeom prst="rect">
            <a:avLst/>
          </a:prstGeom>
          <a:ln>
            <a:solidFill>
              <a:srgbClr val="CEC7B1"/>
            </a:solidFill>
          </a:ln>
        </p:spPr>
        <p:style>
          <a:lnRef idx="2">
            <a:schemeClr val="accent5"/>
          </a:lnRef>
          <a:fillRef idx="1">
            <a:schemeClr val="lt1"/>
          </a:fillRef>
          <a:effectRef idx="0">
            <a:schemeClr val="accent5"/>
          </a:effectRef>
          <a:fontRef idx="minor">
            <a:schemeClr val="dk1"/>
          </a:fontRef>
        </p:style>
        <p:txBody>
          <a:bodyPr>
            <a:spAutoFit/>
          </a:bodyPr>
          <a:lstStyle/>
          <a:p>
            <a:pPr algn="ctr" eaLnBrk="1" fontAlgn="auto" hangingPunct="1">
              <a:spcBef>
                <a:spcPts val="0"/>
              </a:spcBef>
              <a:spcAft>
                <a:spcPts val="0"/>
              </a:spcAft>
              <a:defRPr/>
            </a:pPr>
            <a:r>
              <a:rPr lang="en-US" dirty="0">
                <a:solidFill>
                  <a:schemeClr val="tx1"/>
                </a:solidFill>
              </a:rPr>
              <a:t>A multi-line insurance company with a large P&amp;C customer base expressed a strong desire to increase the sales penetration of their life product, while streamlining the underwriting process. </a:t>
            </a:r>
          </a:p>
        </p:txBody>
      </p:sp>
      <p:sp>
        <p:nvSpPr>
          <p:cNvPr id="9" name="Rounded Rectangle 8">
            <a:extLst>
              <a:ext uri="{FF2B5EF4-FFF2-40B4-BE49-F238E27FC236}">
                <a16:creationId xmlns:a16="http://schemas.microsoft.com/office/drawing/2014/main" id="{60EF7EB3-2B38-4DF9-B29B-F62743596C8A}"/>
              </a:ext>
            </a:extLst>
          </p:cNvPr>
          <p:cNvSpPr/>
          <p:nvPr/>
        </p:nvSpPr>
        <p:spPr>
          <a:xfrm>
            <a:off x="958850" y="1943100"/>
            <a:ext cx="5018088" cy="1606550"/>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285750" indent="-173038" eaLnBrk="1" fontAlgn="auto" hangingPunct="1">
              <a:lnSpc>
                <a:spcPct val="114000"/>
              </a:lnSpc>
              <a:spcBef>
                <a:spcPts val="0"/>
              </a:spcBef>
              <a:spcAft>
                <a:spcPts val="300"/>
              </a:spcAft>
              <a:buFont typeface="Arial" panose="020B0604020202020204" pitchFamily="34" charset="0"/>
              <a:buChar char="•"/>
              <a:defRPr/>
            </a:pPr>
            <a:r>
              <a:rPr lang="en-US" sz="1600" dirty="0">
                <a:solidFill>
                  <a:prstClr val="black"/>
                </a:solidFill>
              </a:rPr>
              <a:t>Increase life product penetration</a:t>
            </a:r>
          </a:p>
          <a:p>
            <a:pPr marL="285750" indent="-173038" eaLnBrk="1" fontAlgn="auto" hangingPunct="1">
              <a:lnSpc>
                <a:spcPct val="114000"/>
              </a:lnSpc>
              <a:spcBef>
                <a:spcPts val="0"/>
              </a:spcBef>
              <a:spcAft>
                <a:spcPts val="300"/>
              </a:spcAft>
              <a:buFont typeface="Arial" panose="020B0604020202020204" pitchFamily="34" charset="0"/>
              <a:buChar char="•"/>
              <a:defRPr/>
            </a:pPr>
            <a:r>
              <a:rPr lang="en-US" sz="1600" dirty="0">
                <a:solidFill>
                  <a:prstClr val="black"/>
                </a:solidFill>
              </a:rPr>
              <a:t>Improve customer experience for best risks with a  simplified UW &amp; sales process </a:t>
            </a:r>
          </a:p>
          <a:p>
            <a:pPr marL="285750" indent="-173038" eaLnBrk="1" fontAlgn="auto" hangingPunct="1">
              <a:lnSpc>
                <a:spcPct val="114000"/>
              </a:lnSpc>
              <a:spcBef>
                <a:spcPts val="0"/>
              </a:spcBef>
              <a:spcAft>
                <a:spcPts val="300"/>
              </a:spcAft>
              <a:buFont typeface="Arial" panose="020B0604020202020204" pitchFamily="34" charset="0"/>
              <a:buChar char="•"/>
              <a:defRPr/>
            </a:pPr>
            <a:r>
              <a:rPr lang="en-US" sz="1600" dirty="0">
                <a:solidFill>
                  <a:prstClr val="black"/>
                </a:solidFill>
              </a:rPr>
              <a:t>Improve persistency of P&amp;C customers as a result of a deeper client relationship</a:t>
            </a:r>
          </a:p>
        </p:txBody>
      </p:sp>
      <p:sp>
        <p:nvSpPr>
          <p:cNvPr id="10" name="Rectangle 9">
            <a:extLst>
              <a:ext uri="{FF2B5EF4-FFF2-40B4-BE49-F238E27FC236}">
                <a16:creationId xmlns:a16="http://schemas.microsoft.com/office/drawing/2014/main" id="{2EE5DB47-8B18-4854-A30A-85D5C22DA6E3}"/>
              </a:ext>
            </a:extLst>
          </p:cNvPr>
          <p:cNvSpPr/>
          <p:nvPr/>
        </p:nvSpPr>
        <p:spPr>
          <a:xfrm>
            <a:off x="958850" y="1651000"/>
            <a:ext cx="5018088" cy="288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latin typeface="Arial" pitchFamily="34" charset="0"/>
                <a:cs typeface="Arial" pitchFamily="34" charset="0"/>
              </a:rPr>
              <a:t>Objectives</a:t>
            </a:r>
          </a:p>
        </p:txBody>
      </p:sp>
      <p:sp>
        <p:nvSpPr>
          <p:cNvPr id="11" name="Rounded Rectangle 10">
            <a:extLst>
              <a:ext uri="{FF2B5EF4-FFF2-40B4-BE49-F238E27FC236}">
                <a16:creationId xmlns:a16="http://schemas.microsoft.com/office/drawing/2014/main" id="{1B68AF3E-B466-4B2C-8DC0-345DA5946096}"/>
              </a:ext>
            </a:extLst>
          </p:cNvPr>
          <p:cNvSpPr/>
          <p:nvPr/>
        </p:nvSpPr>
        <p:spPr>
          <a:xfrm>
            <a:off x="958850" y="4008438"/>
            <a:ext cx="5018088" cy="2425700"/>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285750" indent="-173038" eaLnBrk="1" fontAlgn="auto" hangingPunct="1">
              <a:lnSpc>
                <a:spcPct val="114000"/>
              </a:lnSpc>
              <a:spcBef>
                <a:spcPts val="0"/>
              </a:spcBef>
              <a:spcAft>
                <a:spcPts val="300"/>
              </a:spcAft>
              <a:buFont typeface="Arial" panose="020B0604020202020204" pitchFamily="34" charset="0"/>
              <a:buChar char="•"/>
              <a:defRPr/>
            </a:pPr>
            <a:r>
              <a:rPr lang="en-US" sz="1600" dirty="0">
                <a:solidFill>
                  <a:prstClr val="black"/>
                </a:solidFill>
              </a:rPr>
              <a:t>Combined Life + P&amp;C data (at time of UW), including rated &amp; declined; enhanced with rich 3</a:t>
            </a:r>
            <a:r>
              <a:rPr lang="en-US" sz="1600" baseline="30000" dirty="0">
                <a:solidFill>
                  <a:prstClr val="black"/>
                </a:solidFill>
              </a:rPr>
              <a:t>rd</a:t>
            </a:r>
            <a:r>
              <a:rPr lang="en-US" sz="1600" dirty="0">
                <a:solidFill>
                  <a:prstClr val="black"/>
                </a:solidFill>
              </a:rPr>
              <a:t> party data</a:t>
            </a:r>
          </a:p>
          <a:p>
            <a:pPr marL="285750" indent="-173038" eaLnBrk="1" fontAlgn="auto" hangingPunct="1">
              <a:lnSpc>
                <a:spcPct val="114000"/>
              </a:lnSpc>
              <a:spcBef>
                <a:spcPts val="0"/>
              </a:spcBef>
              <a:spcAft>
                <a:spcPts val="300"/>
              </a:spcAft>
              <a:buFont typeface="Arial" panose="020B0604020202020204" pitchFamily="34" charset="0"/>
              <a:buChar char="•"/>
              <a:defRPr/>
            </a:pPr>
            <a:r>
              <a:rPr lang="en-US" sz="1600" dirty="0">
                <a:solidFill>
                  <a:prstClr val="black"/>
                </a:solidFill>
              </a:rPr>
              <a:t>One model used to predict smoker status and 2</a:t>
            </a:r>
            <a:r>
              <a:rPr lang="en-US" sz="1600" baseline="30000" dirty="0">
                <a:solidFill>
                  <a:prstClr val="black"/>
                </a:solidFill>
              </a:rPr>
              <a:t>nd</a:t>
            </a:r>
            <a:r>
              <a:rPr lang="en-US" sz="1600" dirty="0">
                <a:solidFill>
                  <a:prstClr val="black"/>
                </a:solidFill>
              </a:rPr>
              <a:t> model used to predict being preferred</a:t>
            </a:r>
          </a:p>
          <a:p>
            <a:pPr marL="285750" indent="-173038" eaLnBrk="1" fontAlgn="auto" hangingPunct="1">
              <a:lnSpc>
                <a:spcPct val="114000"/>
              </a:lnSpc>
              <a:spcBef>
                <a:spcPts val="0"/>
              </a:spcBef>
              <a:spcAft>
                <a:spcPts val="300"/>
              </a:spcAft>
              <a:buFont typeface="Arial" panose="020B0604020202020204" pitchFamily="34" charset="0"/>
              <a:buChar char="•"/>
              <a:defRPr/>
            </a:pPr>
            <a:r>
              <a:rPr lang="en-US" altLang="ja-JP" sz="1600" dirty="0">
                <a:solidFill>
                  <a:schemeClr val="tx1"/>
                </a:solidFill>
              </a:rPr>
              <a:t>At least two dozen variables used for each model, e.g. age, gender, auto violation points, vehicle maker, etc.</a:t>
            </a:r>
          </a:p>
        </p:txBody>
      </p:sp>
      <p:sp>
        <p:nvSpPr>
          <p:cNvPr id="12" name="Rectangle 11">
            <a:extLst>
              <a:ext uri="{FF2B5EF4-FFF2-40B4-BE49-F238E27FC236}">
                <a16:creationId xmlns:a16="http://schemas.microsoft.com/office/drawing/2014/main" id="{66D3B20C-F3ED-45B8-9FC2-968ADA459E7C}"/>
              </a:ext>
            </a:extLst>
          </p:cNvPr>
          <p:cNvSpPr/>
          <p:nvPr/>
        </p:nvSpPr>
        <p:spPr>
          <a:xfrm>
            <a:off x="958850" y="3721100"/>
            <a:ext cx="5018088" cy="3127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latin typeface="Arial" pitchFamily="34" charset="0"/>
                <a:cs typeface="Arial" pitchFamily="34" charset="0"/>
              </a:rPr>
              <a:t>Data</a:t>
            </a:r>
          </a:p>
        </p:txBody>
      </p:sp>
      <p:sp>
        <p:nvSpPr>
          <p:cNvPr id="13" name="Rounded Rectangle 12">
            <a:extLst>
              <a:ext uri="{FF2B5EF4-FFF2-40B4-BE49-F238E27FC236}">
                <a16:creationId xmlns:a16="http://schemas.microsoft.com/office/drawing/2014/main" id="{90E6FFF8-3485-492B-BF24-9E7BE1649BEC}"/>
              </a:ext>
            </a:extLst>
          </p:cNvPr>
          <p:cNvSpPr/>
          <p:nvPr/>
        </p:nvSpPr>
        <p:spPr>
          <a:xfrm>
            <a:off x="6462713" y="1939925"/>
            <a:ext cx="5480050" cy="1528763"/>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285750" indent="-173038" eaLnBrk="1" fontAlgn="auto" hangingPunct="1">
              <a:lnSpc>
                <a:spcPct val="114000"/>
              </a:lnSpc>
              <a:spcBef>
                <a:spcPts val="0"/>
              </a:spcBef>
              <a:spcAft>
                <a:spcPts val="300"/>
              </a:spcAft>
              <a:buFont typeface="Arial" panose="020B0604020202020204" pitchFamily="34" charset="0"/>
              <a:buChar char="•"/>
              <a:defRPr/>
            </a:pPr>
            <a:r>
              <a:rPr lang="en-US" altLang="ja-JP" sz="1600" dirty="0">
                <a:solidFill>
                  <a:prstClr val="black"/>
                </a:solidFill>
                <a:latin typeface="Arial" pitchFamily="34" charset="0"/>
                <a:cs typeface="Arial" pitchFamily="34" charset="0"/>
              </a:rPr>
              <a:t>&gt;20% of current P&amp;C policyholder selected by model</a:t>
            </a:r>
          </a:p>
          <a:p>
            <a:pPr marL="285750" indent="-173038" eaLnBrk="1" fontAlgn="auto" hangingPunct="1">
              <a:lnSpc>
                <a:spcPct val="114000"/>
              </a:lnSpc>
              <a:spcBef>
                <a:spcPts val="0"/>
              </a:spcBef>
              <a:spcAft>
                <a:spcPts val="300"/>
              </a:spcAft>
              <a:buFont typeface="Arial" panose="020B0604020202020204" pitchFamily="34" charset="0"/>
              <a:buChar char="•"/>
              <a:defRPr/>
            </a:pPr>
            <a:r>
              <a:rPr lang="en-US" altLang="ja-JP" sz="1600" dirty="0">
                <a:solidFill>
                  <a:prstClr val="black"/>
                </a:solidFill>
                <a:latin typeface="Arial" pitchFamily="34" charset="0"/>
                <a:cs typeface="Arial" pitchFamily="34" charset="0"/>
              </a:rPr>
              <a:t>Only 1 UW  question asked for pre-selected customers for life product at standard rate to replace medical UW</a:t>
            </a:r>
          </a:p>
          <a:p>
            <a:pPr marL="285750" indent="-285750" eaLnBrk="1" fontAlgn="auto" hangingPunct="1">
              <a:lnSpc>
                <a:spcPct val="114000"/>
              </a:lnSpc>
              <a:spcBef>
                <a:spcPts val="0"/>
              </a:spcBef>
              <a:spcAft>
                <a:spcPts val="300"/>
              </a:spcAft>
              <a:buFont typeface="Arial" panose="020B0604020202020204" pitchFamily="34" charset="0"/>
              <a:buChar char="•"/>
              <a:defRPr/>
            </a:pPr>
            <a:endParaRPr lang="en-US" sz="1600" dirty="0">
              <a:solidFill>
                <a:prstClr val="black"/>
              </a:solidFill>
            </a:endParaRPr>
          </a:p>
        </p:txBody>
      </p:sp>
      <p:sp>
        <p:nvSpPr>
          <p:cNvPr id="14" name="Rectangle 13">
            <a:extLst>
              <a:ext uri="{FF2B5EF4-FFF2-40B4-BE49-F238E27FC236}">
                <a16:creationId xmlns:a16="http://schemas.microsoft.com/office/drawing/2014/main" id="{6DE04C5C-91CF-4B3C-8825-98AF8994F46C}"/>
              </a:ext>
            </a:extLst>
          </p:cNvPr>
          <p:cNvSpPr/>
          <p:nvPr/>
        </p:nvSpPr>
        <p:spPr>
          <a:xfrm>
            <a:off x="6462713" y="1651000"/>
            <a:ext cx="5480050" cy="288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latin typeface="Arial" pitchFamily="34" charset="0"/>
                <a:cs typeface="Arial" pitchFamily="34" charset="0"/>
              </a:rPr>
              <a:t>Business Application &amp; Lift Plot</a:t>
            </a:r>
          </a:p>
        </p:txBody>
      </p:sp>
      <p:sp>
        <p:nvSpPr>
          <p:cNvPr id="15" name="Rounded Rectangle 14">
            <a:extLst>
              <a:ext uri="{FF2B5EF4-FFF2-40B4-BE49-F238E27FC236}">
                <a16:creationId xmlns:a16="http://schemas.microsoft.com/office/drawing/2014/main" id="{EDBCE35D-5F17-46C9-B413-FAD3E9CE61AA}"/>
              </a:ext>
            </a:extLst>
          </p:cNvPr>
          <p:cNvSpPr/>
          <p:nvPr/>
        </p:nvSpPr>
        <p:spPr>
          <a:xfrm>
            <a:off x="6462713" y="3468688"/>
            <a:ext cx="5480050" cy="2965450"/>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285750" indent="-285750" eaLnBrk="1" fontAlgn="auto" hangingPunct="1">
              <a:lnSpc>
                <a:spcPct val="114000"/>
              </a:lnSpc>
              <a:spcBef>
                <a:spcPts val="0"/>
              </a:spcBef>
              <a:spcAft>
                <a:spcPts val="300"/>
              </a:spcAft>
              <a:buFont typeface="Arial" panose="020B0604020202020204" pitchFamily="34" charset="0"/>
              <a:buChar char="•"/>
              <a:defRPr/>
            </a:pPr>
            <a:endParaRPr lang="en-US" sz="1600" dirty="0">
              <a:solidFill>
                <a:prstClr val="black"/>
              </a:solidFill>
            </a:endParaRPr>
          </a:p>
        </p:txBody>
      </p:sp>
      <p:pic>
        <p:nvPicPr>
          <p:cNvPr id="133132" name="Picture 3">
            <a:extLst>
              <a:ext uri="{FF2B5EF4-FFF2-40B4-BE49-F238E27FC236}">
                <a16:creationId xmlns:a16="http://schemas.microsoft.com/office/drawing/2014/main" id="{1706262A-49AD-44B9-B1D2-73C3A26C89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67525" y="3132138"/>
            <a:ext cx="4667250" cy="313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5170" name="Object 1" hidden="1">
            <a:extLst>
              <a:ext uri="{FF2B5EF4-FFF2-40B4-BE49-F238E27FC236}">
                <a16:creationId xmlns:a16="http://schemas.microsoft.com/office/drawing/2014/main" id="{4627D891-C828-4B45-BDA2-8FFBD5C579EA}"/>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5182" name="think-cell Slide" r:id="rId5" imgW="360" imgH="360" progId="TCLayout.ActiveDocument.1">
                  <p:embed/>
                </p:oleObj>
              </mc:Choice>
              <mc:Fallback>
                <p:oleObj name="think-cell Slide" r:id="rId5" imgW="360" imgH="360" progId="TCLayout.ActiveDocument.1">
                  <p:embed/>
                  <p:pic>
                    <p:nvPicPr>
                      <p:cNvPr id="0" name="Object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5171" name="Title 4">
            <a:extLst>
              <a:ext uri="{FF2B5EF4-FFF2-40B4-BE49-F238E27FC236}">
                <a16:creationId xmlns:a16="http://schemas.microsoft.com/office/drawing/2014/main" id="{3CF2D4F9-54BB-4AEA-882F-8F97696CD20B}"/>
              </a:ext>
            </a:extLst>
          </p:cNvPr>
          <p:cNvSpPr>
            <a:spLocks noGrp="1" noChangeArrowheads="1"/>
          </p:cNvSpPr>
          <p:nvPr>
            <p:ph type="title"/>
          </p:nvPr>
        </p:nvSpPr>
        <p:spPr>
          <a:xfrm>
            <a:off x="611188" y="14288"/>
            <a:ext cx="11580812" cy="822325"/>
          </a:xfrm>
        </p:spPr>
        <p:txBody>
          <a:bodyPr/>
          <a:lstStyle/>
          <a:p>
            <a:pPr algn="ctr"/>
            <a:r>
              <a:rPr lang="en-US" altLang="en-US"/>
              <a:t>Bancassurance Predictive Underwriting</a:t>
            </a:r>
            <a:endParaRPr lang="en-US" altLang="en-US">
              <a:solidFill>
                <a:srgbClr val="E31B23"/>
              </a:solidFill>
            </a:endParaRPr>
          </a:p>
        </p:txBody>
      </p:sp>
      <p:sp>
        <p:nvSpPr>
          <p:cNvPr id="23" name="Rectangle 22">
            <a:extLst>
              <a:ext uri="{FF2B5EF4-FFF2-40B4-BE49-F238E27FC236}">
                <a16:creationId xmlns:a16="http://schemas.microsoft.com/office/drawing/2014/main" id="{6FC310AF-43F9-4443-B1BE-B3A93320B76B}"/>
              </a:ext>
            </a:extLst>
          </p:cNvPr>
          <p:cNvSpPr/>
          <p:nvPr/>
        </p:nvSpPr>
        <p:spPr>
          <a:xfrm>
            <a:off x="958850" y="836613"/>
            <a:ext cx="10668000" cy="639762"/>
          </a:xfrm>
          <a:prstGeom prst="rect">
            <a:avLst/>
          </a:prstGeom>
          <a:ln>
            <a:solidFill>
              <a:srgbClr val="CEC7B1"/>
            </a:solidFill>
          </a:ln>
        </p:spPr>
        <p:style>
          <a:lnRef idx="2">
            <a:schemeClr val="accent5"/>
          </a:lnRef>
          <a:fillRef idx="1">
            <a:schemeClr val="lt1"/>
          </a:fillRef>
          <a:effectRef idx="0">
            <a:schemeClr val="accent5"/>
          </a:effectRef>
          <a:fontRef idx="minor">
            <a:schemeClr val="dk1"/>
          </a:fontRef>
        </p:style>
        <p:txBody>
          <a:bodyPr>
            <a:spAutoFit/>
          </a:bodyPr>
          <a:lstStyle/>
          <a:p>
            <a:pPr algn="ctr" eaLnBrk="1" fontAlgn="auto" hangingPunct="1">
              <a:spcBef>
                <a:spcPts val="0"/>
              </a:spcBef>
              <a:spcAft>
                <a:spcPts val="0"/>
              </a:spcAft>
              <a:defRPr/>
            </a:pPr>
            <a:r>
              <a:rPr lang="en-US" dirty="0">
                <a:solidFill>
                  <a:schemeClr val="tx1"/>
                </a:solidFill>
              </a:rPr>
              <a:t>A bank with a large customer base expressed a strong desire to increase the sales penetration of their life product, while streamlining the underwriting process. </a:t>
            </a:r>
          </a:p>
        </p:txBody>
      </p:sp>
      <p:sp>
        <p:nvSpPr>
          <p:cNvPr id="9" name="Rounded Rectangle 8">
            <a:extLst>
              <a:ext uri="{FF2B5EF4-FFF2-40B4-BE49-F238E27FC236}">
                <a16:creationId xmlns:a16="http://schemas.microsoft.com/office/drawing/2014/main" id="{6B18591F-0ECC-4AFD-9B62-A31B2CF26181}"/>
              </a:ext>
            </a:extLst>
          </p:cNvPr>
          <p:cNvSpPr/>
          <p:nvPr/>
        </p:nvSpPr>
        <p:spPr>
          <a:xfrm>
            <a:off x="965200" y="1927225"/>
            <a:ext cx="5018088" cy="1493838"/>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342900" lvl="1" indent="-230188" eaLnBrk="1" fontAlgn="auto" hangingPunct="1">
              <a:lnSpc>
                <a:spcPct val="114000"/>
              </a:lnSpc>
              <a:spcBef>
                <a:spcPts val="0"/>
              </a:spcBef>
              <a:spcAft>
                <a:spcPts val="600"/>
              </a:spcAft>
              <a:buFont typeface="Arial" panose="020B0604020202020204" pitchFamily="34" charset="0"/>
              <a:buChar char="•"/>
              <a:defRPr/>
            </a:pPr>
            <a:r>
              <a:rPr lang="en-US" sz="1600" dirty="0">
                <a:solidFill>
                  <a:schemeClr val="tx1"/>
                </a:solidFill>
              </a:rPr>
              <a:t>To have a simplified underwriting and sales process with high take-up for the best risks</a:t>
            </a:r>
          </a:p>
          <a:p>
            <a:pPr marL="342900" lvl="1" indent="-230188" eaLnBrk="1" fontAlgn="auto" hangingPunct="1">
              <a:lnSpc>
                <a:spcPct val="114000"/>
              </a:lnSpc>
              <a:spcBef>
                <a:spcPts val="0"/>
              </a:spcBef>
              <a:spcAft>
                <a:spcPts val="600"/>
              </a:spcAft>
              <a:buFont typeface="Arial" panose="020B0604020202020204" pitchFamily="34" charset="0"/>
              <a:buChar char="•"/>
              <a:defRPr/>
            </a:pPr>
            <a:r>
              <a:rPr lang="en-US" sz="1600" dirty="0">
                <a:solidFill>
                  <a:schemeClr val="tx1"/>
                </a:solidFill>
              </a:rPr>
              <a:t>To reduce acquisition cost</a:t>
            </a:r>
          </a:p>
          <a:p>
            <a:pPr marL="342900" lvl="1" indent="-230188" eaLnBrk="1" fontAlgn="auto" hangingPunct="1">
              <a:lnSpc>
                <a:spcPct val="114000"/>
              </a:lnSpc>
              <a:spcBef>
                <a:spcPts val="0"/>
              </a:spcBef>
              <a:spcAft>
                <a:spcPts val="600"/>
              </a:spcAft>
              <a:buFont typeface="Arial" panose="020B0604020202020204" pitchFamily="34" charset="0"/>
              <a:buChar char="•"/>
              <a:defRPr/>
            </a:pPr>
            <a:r>
              <a:rPr lang="en-US" sz="1600" dirty="0">
                <a:solidFill>
                  <a:schemeClr val="tx1"/>
                </a:solidFill>
              </a:rPr>
              <a:t>To improve financial performance </a:t>
            </a:r>
          </a:p>
        </p:txBody>
      </p:sp>
      <p:sp>
        <p:nvSpPr>
          <p:cNvPr id="10" name="Rectangle 9">
            <a:extLst>
              <a:ext uri="{FF2B5EF4-FFF2-40B4-BE49-F238E27FC236}">
                <a16:creationId xmlns:a16="http://schemas.microsoft.com/office/drawing/2014/main" id="{93AC0514-535A-4308-983A-7615D7CD8077}"/>
              </a:ext>
            </a:extLst>
          </p:cNvPr>
          <p:cNvSpPr/>
          <p:nvPr/>
        </p:nvSpPr>
        <p:spPr>
          <a:xfrm>
            <a:off x="965200" y="1639888"/>
            <a:ext cx="5018088" cy="2873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latin typeface="Arial" pitchFamily="34" charset="0"/>
                <a:cs typeface="Arial" pitchFamily="34" charset="0"/>
              </a:rPr>
              <a:t>Objectives</a:t>
            </a:r>
          </a:p>
        </p:txBody>
      </p:sp>
      <p:sp>
        <p:nvSpPr>
          <p:cNvPr id="11" name="Rounded Rectangle 10">
            <a:extLst>
              <a:ext uri="{FF2B5EF4-FFF2-40B4-BE49-F238E27FC236}">
                <a16:creationId xmlns:a16="http://schemas.microsoft.com/office/drawing/2014/main" id="{4972B34D-7CF4-4318-AD79-AD6A0BED4013}"/>
              </a:ext>
            </a:extLst>
          </p:cNvPr>
          <p:cNvSpPr/>
          <p:nvPr/>
        </p:nvSpPr>
        <p:spPr>
          <a:xfrm>
            <a:off x="958850" y="3981450"/>
            <a:ext cx="5018088" cy="2319338"/>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342900" lvl="1" indent="-230188" eaLnBrk="1" fontAlgn="auto" hangingPunct="1">
              <a:lnSpc>
                <a:spcPct val="114000"/>
              </a:lnSpc>
              <a:spcBef>
                <a:spcPts val="0"/>
              </a:spcBef>
              <a:spcAft>
                <a:spcPts val="600"/>
              </a:spcAft>
              <a:buFont typeface="Arial" panose="020B0604020202020204" pitchFamily="34" charset="0"/>
              <a:buChar char="•"/>
              <a:defRPr/>
            </a:pPr>
            <a:r>
              <a:rPr lang="en-US" sz="1600" dirty="0">
                <a:solidFill>
                  <a:schemeClr val="tx1"/>
                </a:solidFill>
              </a:rPr>
              <a:t>Two data sources combined</a:t>
            </a:r>
          </a:p>
          <a:p>
            <a:pPr marL="747713" lvl="2" indent="-285750" eaLnBrk="1" fontAlgn="auto" hangingPunct="1">
              <a:lnSpc>
                <a:spcPct val="114000"/>
              </a:lnSpc>
              <a:spcBef>
                <a:spcPts val="0"/>
              </a:spcBef>
              <a:spcAft>
                <a:spcPts val="600"/>
              </a:spcAft>
              <a:buFont typeface="Courier New" panose="02070309020205020404" pitchFamily="49" charset="0"/>
              <a:buChar char="o"/>
              <a:defRPr/>
            </a:pPr>
            <a:r>
              <a:rPr lang="en-US" sz="1600" dirty="0">
                <a:solidFill>
                  <a:schemeClr val="tx1"/>
                </a:solidFill>
              </a:rPr>
              <a:t>Underwriting data at the time of Issue</a:t>
            </a:r>
          </a:p>
          <a:p>
            <a:pPr marL="747713" lvl="2" indent="-285750" eaLnBrk="1" fontAlgn="auto" hangingPunct="1">
              <a:lnSpc>
                <a:spcPct val="114000"/>
              </a:lnSpc>
              <a:spcBef>
                <a:spcPts val="0"/>
              </a:spcBef>
              <a:spcAft>
                <a:spcPts val="600"/>
              </a:spcAft>
              <a:buFont typeface="Courier New" panose="02070309020205020404" pitchFamily="49" charset="0"/>
              <a:buChar char="o"/>
              <a:defRPr/>
            </a:pPr>
            <a:r>
              <a:rPr lang="en-US" sz="1600" dirty="0">
                <a:solidFill>
                  <a:schemeClr val="tx1"/>
                </a:solidFill>
              </a:rPr>
              <a:t>The bank’s financial database</a:t>
            </a:r>
          </a:p>
          <a:p>
            <a:pPr marL="342900" lvl="1" indent="-230188" eaLnBrk="1" fontAlgn="auto" hangingPunct="1">
              <a:lnSpc>
                <a:spcPct val="114000"/>
              </a:lnSpc>
              <a:spcBef>
                <a:spcPts val="0"/>
              </a:spcBef>
              <a:spcAft>
                <a:spcPts val="600"/>
              </a:spcAft>
              <a:buFont typeface="Arial" panose="020B0604020202020204" pitchFamily="34" charset="0"/>
              <a:buChar char="•"/>
              <a:defRPr/>
            </a:pPr>
            <a:r>
              <a:rPr lang="en-US" sz="1600" dirty="0">
                <a:solidFill>
                  <a:schemeClr val="tx1"/>
                </a:solidFill>
              </a:rPr>
              <a:t>About 80 variables available for modeling</a:t>
            </a:r>
            <a:endParaRPr lang="en-US" dirty="0">
              <a:solidFill>
                <a:schemeClr val="tx1"/>
              </a:solidFill>
            </a:endParaRPr>
          </a:p>
          <a:p>
            <a:pPr marL="747713" lvl="2" indent="-285750" eaLnBrk="1" fontAlgn="auto" hangingPunct="1">
              <a:lnSpc>
                <a:spcPct val="114000"/>
              </a:lnSpc>
              <a:spcBef>
                <a:spcPts val="0"/>
              </a:spcBef>
              <a:spcAft>
                <a:spcPts val="600"/>
              </a:spcAft>
              <a:buFont typeface="Courier New" panose="02070309020205020404" pitchFamily="49" charset="0"/>
              <a:buChar char="o"/>
              <a:defRPr/>
            </a:pPr>
            <a:r>
              <a:rPr lang="en-US" sz="1600" dirty="0">
                <a:solidFill>
                  <a:schemeClr val="tx1"/>
                </a:solidFill>
              </a:rPr>
              <a:t>For ex. Demographic Info, Bank &amp; Insurance Product Info and Bank Transactions </a:t>
            </a:r>
          </a:p>
        </p:txBody>
      </p:sp>
      <p:sp>
        <p:nvSpPr>
          <p:cNvPr id="12" name="Rectangle 11">
            <a:extLst>
              <a:ext uri="{FF2B5EF4-FFF2-40B4-BE49-F238E27FC236}">
                <a16:creationId xmlns:a16="http://schemas.microsoft.com/office/drawing/2014/main" id="{6CFBFC65-AC45-4A4C-8F81-5883EAC10284}"/>
              </a:ext>
            </a:extLst>
          </p:cNvPr>
          <p:cNvSpPr/>
          <p:nvPr/>
        </p:nvSpPr>
        <p:spPr>
          <a:xfrm>
            <a:off x="958850" y="3692525"/>
            <a:ext cx="5018088" cy="3587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latin typeface="Arial" pitchFamily="34" charset="0"/>
                <a:cs typeface="Arial" pitchFamily="34" charset="0"/>
              </a:rPr>
              <a:t>Data</a:t>
            </a:r>
          </a:p>
        </p:txBody>
      </p:sp>
      <p:sp>
        <p:nvSpPr>
          <p:cNvPr id="13" name="Rounded Rectangle 12">
            <a:extLst>
              <a:ext uri="{FF2B5EF4-FFF2-40B4-BE49-F238E27FC236}">
                <a16:creationId xmlns:a16="http://schemas.microsoft.com/office/drawing/2014/main" id="{454A87C9-A698-49E3-996E-1F233BBFE54C}"/>
              </a:ext>
            </a:extLst>
          </p:cNvPr>
          <p:cNvSpPr/>
          <p:nvPr/>
        </p:nvSpPr>
        <p:spPr>
          <a:xfrm>
            <a:off x="6462713" y="1646238"/>
            <a:ext cx="5480050" cy="1951037"/>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285750" indent="-169863" eaLnBrk="1" fontAlgn="auto" hangingPunct="1">
              <a:lnSpc>
                <a:spcPct val="113000"/>
              </a:lnSpc>
              <a:spcBef>
                <a:spcPts val="0"/>
              </a:spcBef>
              <a:spcAft>
                <a:spcPts val="600"/>
              </a:spcAft>
              <a:buFont typeface="Arial" panose="020B0604020202020204" pitchFamily="34" charset="0"/>
              <a:buChar char="•"/>
              <a:defRPr/>
            </a:pPr>
            <a:r>
              <a:rPr lang="en-US" altLang="ja-JP" sz="1600" dirty="0">
                <a:solidFill>
                  <a:schemeClr val="tx1"/>
                </a:solidFill>
              </a:rPr>
              <a:t>11 statistically significant variables in model, </a:t>
            </a:r>
          </a:p>
          <a:p>
            <a:pPr marL="742950" lvl="1" indent="-285750" eaLnBrk="1" fontAlgn="auto" hangingPunct="1">
              <a:lnSpc>
                <a:spcPct val="113000"/>
              </a:lnSpc>
              <a:spcBef>
                <a:spcPts val="0"/>
              </a:spcBef>
              <a:spcAft>
                <a:spcPts val="600"/>
              </a:spcAft>
              <a:buFont typeface="Arial" panose="020B0604020202020204" pitchFamily="34" charset="0"/>
              <a:buChar char="•"/>
              <a:defRPr/>
            </a:pPr>
            <a:r>
              <a:rPr lang="en-US" altLang="ja-JP" sz="1600" dirty="0">
                <a:solidFill>
                  <a:schemeClr val="tx1"/>
                </a:solidFill>
              </a:rPr>
              <a:t>Age, gender, branch, AUM, customer segment </a:t>
            </a:r>
          </a:p>
          <a:p>
            <a:pPr marL="285750" indent="-169863" eaLnBrk="1" fontAlgn="auto" hangingPunct="1">
              <a:lnSpc>
                <a:spcPct val="113000"/>
              </a:lnSpc>
              <a:spcBef>
                <a:spcPts val="0"/>
              </a:spcBef>
              <a:spcAft>
                <a:spcPts val="600"/>
              </a:spcAft>
              <a:buFont typeface="Arial" panose="020B0604020202020204" pitchFamily="34" charset="0"/>
              <a:buChar char="•"/>
              <a:defRPr/>
            </a:pPr>
            <a:r>
              <a:rPr lang="en-US" altLang="ja-JP" sz="1600" dirty="0">
                <a:solidFill>
                  <a:schemeClr val="tx1"/>
                </a:solidFill>
              </a:rPr>
              <a:t>No underwriting questions for the best 20% risks; next best 20% for simplified issue with very few UW questions</a:t>
            </a:r>
          </a:p>
        </p:txBody>
      </p:sp>
      <p:sp>
        <p:nvSpPr>
          <p:cNvPr id="14" name="Rectangle 13">
            <a:extLst>
              <a:ext uri="{FF2B5EF4-FFF2-40B4-BE49-F238E27FC236}">
                <a16:creationId xmlns:a16="http://schemas.microsoft.com/office/drawing/2014/main" id="{3221A197-22B6-43BD-9645-955AA43E919E}"/>
              </a:ext>
            </a:extLst>
          </p:cNvPr>
          <p:cNvSpPr/>
          <p:nvPr/>
        </p:nvSpPr>
        <p:spPr>
          <a:xfrm>
            <a:off x="6462713" y="1646238"/>
            <a:ext cx="5480050" cy="2873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latin typeface="Arial" pitchFamily="34" charset="0"/>
                <a:cs typeface="Arial" pitchFamily="34" charset="0"/>
              </a:rPr>
              <a:t>Business Application &amp; Lift Plot</a:t>
            </a:r>
          </a:p>
        </p:txBody>
      </p:sp>
      <p:sp>
        <p:nvSpPr>
          <p:cNvPr id="15" name="Rounded Rectangle 14">
            <a:extLst>
              <a:ext uri="{FF2B5EF4-FFF2-40B4-BE49-F238E27FC236}">
                <a16:creationId xmlns:a16="http://schemas.microsoft.com/office/drawing/2014/main" id="{E9F42D5C-9F26-4277-9944-690492CB5B3C}"/>
              </a:ext>
            </a:extLst>
          </p:cNvPr>
          <p:cNvSpPr/>
          <p:nvPr/>
        </p:nvSpPr>
        <p:spPr>
          <a:xfrm>
            <a:off x="6462713" y="3597275"/>
            <a:ext cx="5480050" cy="2703513"/>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285750" indent="-285750" eaLnBrk="1" fontAlgn="auto" hangingPunct="1">
              <a:lnSpc>
                <a:spcPct val="114000"/>
              </a:lnSpc>
              <a:spcBef>
                <a:spcPts val="0"/>
              </a:spcBef>
              <a:spcAft>
                <a:spcPts val="300"/>
              </a:spcAft>
              <a:buFont typeface="Arial" panose="020B0604020202020204" pitchFamily="34" charset="0"/>
              <a:buChar char="•"/>
              <a:defRPr/>
            </a:pPr>
            <a:endParaRPr lang="en-US" sz="1600" dirty="0">
              <a:solidFill>
                <a:prstClr val="black"/>
              </a:solidFill>
            </a:endParaRPr>
          </a:p>
        </p:txBody>
      </p:sp>
      <p:pic>
        <p:nvPicPr>
          <p:cNvPr id="135180" name="Picture 24">
            <a:extLst>
              <a:ext uri="{FF2B5EF4-FFF2-40B4-BE49-F238E27FC236}">
                <a16:creationId xmlns:a16="http://schemas.microsoft.com/office/drawing/2014/main" id="{4DF58D8A-D052-4FA4-99A2-16ADD5E469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0025" y="3295650"/>
            <a:ext cx="5338763" cy="297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7218" name="Object 1" hidden="1">
            <a:extLst>
              <a:ext uri="{FF2B5EF4-FFF2-40B4-BE49-F238E27FC236}">
                <a16:creationId xmlns:a16="http://schemas.microsoft.com/office/drawing/2014/main" id="{635A2042-0BB8-4738-B695-24AD40518760}"/>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7231" name="think-cell Slide" r:id="rId5" imgW="360" imgH="360" progId="TCLayout.ActiveDocument.1">
                  <p:embed/>
                </p:oleObj>
              </mc:Choice>
              <mc:Fallback>
                <p:oleObj name="think-cell Slide" r:id="rId5" imgW="360" imgH="360" progId="TCLayout.ActiveDocument.1">
                  <p:embed/>
                  <p:pic>
                    <p:nvPicPr>
                      <p:cNvPr id="0" name="Object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7219" name="Title 4">
            <a:extLst>
              <a:ext uri="{FF2B5EF4-FFF2-40B4-BE49-F238E27FC236}">
                <a16:creationId xmlns:a16="http://schemas.microsoft.com/office/drawing/2014/main" id="{601CBFC7-5EA5-4368-A44F-D2B94A0AB5FB}"/>
              </a:ext>
            </a:extLst>
          </p:cNvPr>
          <p:cNvSpPr>
            <a:spLocks noGrp="1" noChangeArrowheads="1"/>
          </p:cNvSpPr>
          <p:nvPr>
            <p:ph type="title"/>
          </p:nvPr>
        </p:nvSpPr>
        <p:spPr>
          <a:xfrm>
            <a:off x="611188" y="14288"/>
            <a:ext cx="11580812" cy="822325"/>
          </a:xfrm>
        </p:spPr>
        <p:txBody>
          <a:bodyPr/>
          <a:lstStyle/>
          <a:p>
            <a:pPr algn="ctr"/>
            <a:r>
              <a:rPr lang="en-US" altLang="en-US"/>
              <a:t>Medical Product Upsell</a:t>
            </a:r>
          </a:p>
        </p:txBody>
      </p:sp>
      <p:sp>
        <p:nvSpPr>
          <p:cNvPr id="23" name="Rectangle 22">
            <a:extLst>
              <a:ext uri="{FF2B5EF4-FFF2-40B4-BE49-F238E27FC236}">
                <a16:creationId xmlns:a16="http://schemas.microsoft.com/office/drawing/2014/main" id="{EE3E7BCF-0B94-46A5-97E9-8F11EC5ACCC7}"/>
              </a:ext>
            </a:extLst>
          </p:cNvPr>
          <p:cNvSpPr/>
          <p:nvPr/>
        </p:nvSpPr>
        <p:spPr>
          <a:xfrm>
            <a:off x="958850" y="836613"/>
            <a:ext cx="10668000" cy="639762"/>
          </a:xfrm>
          <a:prstGeom prst="rect">
            <a:avLst/>
          </a:prstGeom>
          <a:ln>
            <a:solidFill>
              <a:srgbClr val="CEC7B1"/>
            </a:solidFill>
          </a:ln>
        </p:spPr>
        <p:style>
          <a:lnRef idx="2">
            <a:schemeClr val="accent5"/>
          </a:lnRef>
          <a:fillRef idx="1">
            <a:schemeClr val="lt1"/>
          </a:fillRef>
          <a:effectRef idx="0">
            <a:schemeClr val="accent5"/>
          </a:effectRef>
          <a:fontRef idx="minor">
            <a:schemeClr val="dk1"/>
          </a:fontRef>
        </p:style>
        <p:txBody>
          <a:bodyPr>
            <a:spAutoFit/>
          </a:bodyPr>
          <a:lstStyle/>
          <a:p>
            <a:pPr algn="ctr" eaLnBrk="1" fontAlgn="auto" hangingPunct="1">
              <a:spcBef>
                <a:spcPts val="0"/>
              </a:spcBef>
              <a:spcAft>
                <a:spcPts val="0"/>
              </a:spcAft>
              <a:defRPr/>
            </a:pPr>
            <a:r>
              <a:rPr lang="en-US" dirty="0">
                <a:solidFill>
                  <a:schemeClr val="tx1"/>
                </a:solidFill>
              </a:rPr>
              <a:t>An insurance company has a sizeable medical product customer base and would like to up-sell additional medical coverage to in-force policyholders with significantly reduced underwriting.</a:t>
            </a:r>
          </a:p>
        </p:txBody>
      </p:sp>
      <p:sp>
        <p:nvSpPr>
          <p:cNvPr id="9" name="Rounded Rectangle 8">
            <a:extLst>
              <a:ext uri="{FF2B5EF4-FFF2-40B4-BE49-F238E27FC236}">
                <a16:creationId xmlns:a16="http://schemas.microsoft.com/office/drawing/2014/main" id="{6CA745ED-A62F-4E79-AF2C-CC3B30F50C5C}"/>
              </a:ext>
            </a:extLst>
          </p:cNvPr>
          <p:cNvSpPr/>
          <p:nvPr/>
        </p:nvSpPr>
        <p:spPr>
          <a:xfrm>
            <a:off x="958850" y="2027238"/>
            <a:ext cx="5018088" cy="1570037"/>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400050" indent="-174625" eaLnBrk="1" fontAlgn="auto" hangingPunct="1">
              <a:lnSpc>
                <a:spcPct val="114000"/>
              </a:lnSpc>
              <a:spcAft>
                <a:spcPts val="1200"/>
              </a:spcAft>
              <a:buFont typeface="Arial" panose="020B0604020202020204" pitchFamily="34" charset="0"/>
              <a:buChar char="•"/>
              <a:defRPr/>
            </a:pPr>
            <a:r>
              <a:rPr lang="en-US" altLang="ja-JP" sz="1600" dirty="0">
                <a:solidFill>
                  <a:schemeClr val="tx1"/>
                </a:solidFill>
              </a:rPr>
              <a:t>To increase sales by upselling new PHI products  to in-force customer base</a:t>
            </a:r>
          </a:p>
          <a:p>
            <a:pPr marL="400050" indent="-174625" eaLnBrk="1" fontAlgn="auto" hangingPunct="1">
              <a:lnSpc>
                <a:spcPct val="114000"/>
              </a:lnSpc>
              <a:spcAft>
                <a:spcPts val="1200"/>
              </a:spcAft>
              <a:buFont typeface="Arial" panose="020B0604020202020204" pitchFamily="34" charset="0"/>
              <a:buChar char="•"/>
              <a:defRPr/>
            </a:pPr>
            <a:r>
              <a:rPr lang="en-US" altLang="ja-JP" sz="1600" dirty="0">
                <a:solidFill>
                  <a:schemeClr val="tx1"/>
                </a:solidFill>
              </a:rPr>
              <a:t>To increase take-up by reducing underwriting requirements for the best risks</a:t>
            </a:r>
          </a:p>
        </p:txBody>
      </p:sp>
      <p:sp>
        <p:nvSpPr>
          <p:cNvPr id="10" name="Rectangle 9">
            <a:extLst>
              <a:ext uri="{FF2B5EF4-FFF2-40B4-BE49-F238E27FC236}">
                <a16:creationId xmlns:a16="http://schemas.microsoft.com/office/drawing/2014/main" id="{B087571A-4666-407C-832E-F5224790EEC0}"/>
              </a:ext>
            </a:extLst>
          </p:cNvPr>
          <p:cNvSpPr/>
          <p:nvPr/>
        </p:nvSpPr>
        <p:spPr>
          <a:xfrm>
            <a:off x="958850" y="1712913"/>
            <a:ext cx="5018088" cy="3143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latin typeface="Arial" pitchFamily="34" charset="0"/>
                <a:cs typeface="Arial" pitchFamily="34" charset="0"/>
              </a:rPr>
              <a:t>Objectives</a:t>
            </a:r>
          </a:p>
        </p:txBody>
      </p:sp>
      <p:sp>
        <p:nvSpPr>
          <p:cNvPr id="11" name="Rounded Rectangle 10">
            <a:extLst>
              <a:ext uri="{FF2B5EF4-FFF2-40B4-BE49-F238E27FC236}">
                <a16:creationId xmlns:a16="http://schemas.microsoft.com/office/drawing/2014/main" id="{75AB7371-E7A9-4ADA-837C-322E4A13BC95}"/>
              </a:ext>
            </a:extLst>
          </p:cNvPr>
          <p:cNvSpPr/>
          <p:nvPr/>
        </p:nvSpPr>
        <p:spPr>
          <a:xfrm>
            <a:off x="958850" y="4137025"/>
            <a:ext cx="5018088" cy="2163763"/>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0" anchor="ctr"/>
          <a:lstStyle/>
          <a:p>
            <a:pPr marL="400050" indent="-225425" eaLnBrk="1" fontAlgn="auto" hangingPunct="1">
              <a:lnSpc>
                <a:spcPct val="114000"/>
              </a:lnSpc>
              <a:spcAft>
                <a:spcPts val="1200"/>
              </a:spcAft>
              <a:buFont typeface="Arial" panose="020B0604020202020204" pitchFamily="34" charset="0"/>
              <a:buChar char="•"/>
              <a:defRPr/>
            </a:pPr>
            <a:r>
              <a:rPr lang="en-US" altLang="ja-JP" sz="1600" dirty="0">
                <a:solidFill>
                  <a:schemeClr val="tx1"/>
                </a:solidFill>
              </a:rPr>
              <a:t>Large data set with detailed policyholder &amp; claims information (more than 3m base policies &amp; claims, more than 4m riders)</a:t>
            </a:r>
          </a:p>
          <a:p>
            <a:pPr marL="400050" indent="-225425" eaLnBrk="1" fontAlgn="auto" hangingPunct="1">
              <a:lnSpc>
                <a:spcPct val="114000"/>
              </a:lnSpc>
              <a:spcAft>
                <a:spcPts val="1200"/>
              </a:spcAft>
              <a:buFont typeface="Arial" panose="020B0604020202020204" pitchFamily="34" charset="0"/>
              <a:buChar char="•"/>
              <a:defRPr/>
            </a:pPr>
            <a:r>
              <a:rPr lang="en-US" altLang="ja-JP" sz="1600" dirty="0">
                <a:solidFill>
                  <a:schemeClr val="tx1"/>
                </a:solidFill>
              </a:rPr>
              <a:t>Modelled total claim cost using wide range of rating factors &amp; compared to pricing to identify low risk policyholders</a:t>
            </a:r>
          </a:p>
        </p:txBody>
      </p:sp>
      <p:sp>
        <p:nvSpPr>
          <p:cNvPr id="12" name="Rectangle 11">
            <a:extLst>
              <a:ext uri="{FF2B5EF4-FFF2-40B4-BE49-F238E27FC236}">
                <a16:creationId xmlns:a16="http://schemas.microsoft.com/office/drawing/2014/main" id="{3C6F6C36-BD73-48E4-919F-F558D85D4476}"/>
              </a:ext>
            </a:extLst>
          </p:cNvPr>
          <p:cNvSpPr/>
          <p:nvPr/>
        </p:nvSpPr>
        <p:spPr>
          <a:xfrm>
            <a:off x="958850" y="3824288"/>
            <a:ext cx="5018088" cy="3127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latin typeface="Arial" pitchFamily="34" charset="0"/>
                <a:cs typeface="Arial" pitchFamily="34" charset="0"/>
              </a:rPr>
              <a:t>Data</a:t>
            </a:r>
          </a:p>
        </p:txBody>
      </p:sp>
      <p:sp>
        <p:nvSpPr>
          <p:cNvPr id="13" name="Rounded Rectangle 12">
            <a:extLst>
              <a:ext uri="{FF2B5EF4-FFF2-40B4-BE49-F238E27FC236}">
                <a16:creationId xmlns:a16="http://schemas.microsoft.com/office/drawing/2014/main" id="{B6477AD8-C455-4438-A6E8-38B84D07FFEC}"/>
              </a:ext>
            </a:extLst>
          </p:cNvPr>
          <p:cNvSpPr/>
          <p:nvPr/>
        </p:nvSpPr>
        <p:spPr>
          <a:xfrm>
            <a:off x="6292850" y="2014538"/>
            <a:ext cx="5649913" cy="1582737"/>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400050" indent="-285750" algn="just" eaLnBrk="1" fontAlgn="auto" hangingPunct="1">
              <a:lnSpc>
                <a:spcPct val="114000"/>
              </a:lnSpc>
              <a:spcAft>
                <a:spcPts val="600"/>
              </a:spcAft>
              <a:buFont typeface="Wingdings" pitchFamily="2" charset="2"/>
              <a:buChar char="§"/>
              <a:defRPr/>
            </a:pPr>
            <a:r>
              <a:rPr lang="en-US" altLang="ja-JP" sz="1600" dirty="0">
                <a:solidFill>
                  <a:schemeClr val="tx1"/>
                </a:solidFill>
                <a:latin typeface="Arial" pitchFamily="34" charset="0"/>
                <a:cs typeface="Arial" pitchFamily="34" charset="0"/>
              </a:rPr>
              <a:t>Additional variables identified beyond age/gender, including location, income, occupation, rider count, etc.</a:t>
            </a:r>
          </a:p>
          <a:p>
            <a:pPr marL="400050" indent="-285750" algn="just" eaLnBrk="1" fontAlgn="auto" hangingPunct="1">
              <a:lnSpc>
                <a:spcPct val="114000"/>
              </a:lnSpc>
              <a:spcAft>
                <a:spcPts val="600"/>
              </a:spcAft>
              <a:buFont typeface="Wingdings" pitchFamily="2" charset="2"/>
              <a:buChar char="§"/>
              <a:defRPr/>
            </a:pPr>
            <a:r>
              <a:rPr lang="en-US" altLang="ja-JP" sz="1600" dirty="0">
                <a:solidFill>
                  <a:schemeClr val="tx1"/>
                </a:solidFill>
                <a:latin typeface="Arial" pitchFamily="34" charset="0"/>
                <a:cs typeface="Arial" pitchFamily="34" charset="0"/>
              </a:rPr>
              <a:t>Upsell the new product to 50% of current in-force customers with one UW question on pre-approval basis</a:t>
            </a:r>
          </a:p>
          <a:p>
            <a:pPr marL="400050" indent="-285750" algn="just" eaLnBrk="1" fontAlgn="auto" hangingPunct="1">
              <a:lnSpc>
                <a:spcPct val="114000"/>
              </a:lnSpc>
              <a:spcAft>
                <a:spcPts val="600"/>
              </a:spcAft>
              <a:buFont typeface="Wingdings" pitchFamily="2" charset="2"/>
              <a:buChar char="§"/>
              <a:defRPr/>
            </a:pPr>
            <a:r>
              <a:rPr lang="en-US" altLang="ja-JP" sz="1600" dirty="0">
                <a:solidFill>
                  <a:schemeClr val="tx1"/>
                </a:solidFill>
                <a:latin typeface="Arial" pitchFamily="34" charset="0"/>
                <a:cs typeface="Arial" pitchFamily="34" charset="0"/>
              </a:rPr>
              <a:t>Significantly simplify sale process for customers &amp; agents</a:t>
            </a:r>
          </a:p>
        </p:txBody>
      </p:sp>
      <p:sp>
        <p:nvSpPr>
          <p:cNvPr id="14" name="Rectangle 13">
            <a:extLst>
              <a:ext uri="{FF2B5EF4-FFF2-40B4-BE49-F238E27FC236}">
                <a16:creationId xmlns:a16="http://schemas.microsoft.com/office/drawing/2014/main" id="{9A7C29BE-495F-481A-94DF-F742826DC0B4}"/>
              </a:ext>
            </a:extLst>
          </p:cNvPr>
          <p:cNvSpPr/>
          <p:nvPr/>
        </p:nvSpPr>
        <p:spPr>
          <a:xfrm>
            <a:off x="6292850" y="1725613"/>
            <a:ext cx="5649913" cy="288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latin typeface="Arial" pitchFamily="34" charset="0"/>
                <a:cs typeface="Arial" pitchFamily="34" charset="0"/>
              </a:rPr>
              <a:t>Business Application &amp; Validation</a:t>
            </a:r>
          </a:p>
        </p:txBody>
      </p:sp>
      <p:sp>
        <p:nvSpPr>
          <p:cNvPr id="15" name="Rounded Rectangle 14">
            <a:extLst>
              <a:ext uri="{FF2B5EF4-FFF2-40B4-BE49-F238E27FC236}">
                <a16:creationId xmlns:a16="http://schemas.microsoft.com/office/drawing/2014/main" id="{0071CB98-EDAB-471B-89C0-FAEBAEB5D103}"/>
              </a:ext>
            </a:extLst>
          </p:cNvPr>
          <p:cNvSpPr/>
          <p:nvPr/>
        </p:nvSpPr>
        <p:spPr>
          <a:xfrm>
            <a:off x="6292850" y="3597275"/>
            <a:ext cx="5649913" cy="2703513"/>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285750" indent="-285750" eaLnBrk="1" fontAlgn="auto" hangingPunct="1">
              <a:lnSpc>
                <a:spcPct val="114000"/>
              </a:lnSpc>
              <a:spcBef>
                <a:spcPts val="0"/>
              </a:spcBef>
              <a:spcAft>
                <a:spcPts val="300"/>
              </a:spcAft>
              <a:buFont typeface="Arial" panose="020B0604020202020204" pitchFamily="34" charset="0"/>
              <a:buChar char="•"/>
              <a:defRPr/>
            </a:pPr>
            <a:endParaRPr lang="en-US" sz="1600" dirty="0">
              <a:solidFill>
                <a:prstClr val="black"/>
              </a:solidFill>
            </a:endParaRPr>
          </a:p>
        </p:txBody>
      </p:sp>
      <p:pic>
        <p:nvPicPr>
          <p:cNvPr id="137228" name="Picture 2">
            <a:extLst>
              <a:ext uri="{FF2B5EF4-FFF2-40B4-BE49-F238E27FC236}">
                <a16:creationId xmlns:a16="http://schemas.microsoft.com/office/drawing/2014/main" id="{469B517C-77F0-4EB3-971F-01669FD663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3400" y="3578225"/>
            <a:ext cx="4579938" cy="272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6EBB0C34-AB79-4F52-B76E-E1F1BC88DBE0}"/>
              </a:ext>
            </a:extLst>
          </p:cNvPr>
          <p:cNvSpPr/>
          <p:nvPr/>
        </p:nvSpPr>
        <p:spPr>
          <a:xfrm>
            <a:off x="7050088" y="3597275"/>
            <a:ext cx="274637" cy="2243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9266" name="Object 1" hidden="1">
            <a:extLst>
              <a:ext uri="{FF2B5EF4-FFF2-40B4-BE49-F238E27FC236}">
                <a16:creationId xmlns:a16="http://schemas.microsoft.com/office/drawing/2014/main" id="{97F483AF-DE6D-45A1-8853-E2E976895D6A}"/>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9282" name="think-cell Slide" r:id="rId5" imgW="360" imgH="360" progId="TCLayout.ActiveDocument.1">
                  <p:embed/>
                </p:oleObj>
              </mc:Choice>
              <mc:Fallback>
                <p:oleObj name="think-cell Slide" r:id="rId5" imgW="360" imgH="360" progId="TCLayout.ActiveDocument.1">
                  <p:embed/>
                  <p:pic>
                    <p:nvPicPr>
                      <p:cNvPr id="0" name="Object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ounded Rectangle 14">
            <a:extLst>
              <a:ext uri="{FF2B5EF4-FFF2-40B4-BE49-F238E27FC236}">
                <a16:creationId xmlns:a16="http://schemas.microsoft.com/office/drawing/2014/main" id="{1C0F12D9-2C60-4E48-909B-74E6FC128231}"/>
              </a:ext>
            </a:extLst>
          </p:cNvPr>
          <p:cNvSpPr/>
          <p:nvPr/>
        </p:nvSpPr>
        <p:spPr>
          <a:xfrm>
            <a:off x="6462713" y="3597275"/>
            <a:ext cx="5480050" cy="2865438"/>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285750" indent="-285750" eaLnBrk="1" fontAlgn="auto" hangingPunct="1">
              <a:lnSpc>
                <a:spcPct val="114000"/>
              </a:lnSpc>
              <a:spcBef>
                <a:spcPts val="0"/>
              </a:spcBef>
              <a:spcAft>
                <a:spcPts val="300"/>
              </a:spcAft>
              <a:buFont typeface="Arial" panose="020B0604020202020204" pitchFamily="34" charset="0"/>
              <a:buChar char="•"/>
              <a:defRPr/>
            </a:pPr>
            <a:endParaRPr lang="en-US" sz="1600" dirty="0">
              <a:solidFill>
                <a:prstClr val="black"/>
              </a:solidFill>
            </a:endParaRPr>
          </a:p>
        </p:txBody>
      </p:sp>
      <p:sp>
        <p:nvSpPr>
          <p:cNvPr id="139268" name="Title 4">
            <a:extLst>
              <a:ext uri="{FF2B5EF4-FFF2-40B4-BE49-F238E27FC236}">
                <a16:creationId xmlns:a16="http://schemas.microsoft.com/office/drawing/2014/main" id="{3A511C9B-31E4-4823-A7DA-84A42C2C898D}"/>
              </a:ext>
            </a:extLst>
          </p:cNvPr>
          <p:cNvSpPr>
            <a:spLocks noGrp="1" noChangeArrowheads="1"/>
          </p:cNvSpPr>
          <p:nvPr>
            <p:ph type="title"/>
          </p:nvPr>
        </p:nvSpPr>
        <p:spPr>
          <a:xfrm>
            <a:off x="611188" y="14288"/>
            <a:ext cx="11580812" cy="822325"/>
          </a:xfrm>
        </p:spPr>
        <p:txBody>
          <a:bodyPr/>
          <a:lstStyle/>
          <a:p>
            <a:pPr algn="ctr"/>
            <a:r>
              <a:rPr lang="en-US" altLang="en-US"/>
              <a:t>Cancer Product Upsell</a:t>
            </a:r>
          </a:p>
        </p:txBody>
      </p:sp>
      <p:sp>
        <p:nvSpPr>
          <p:cNvPr id="23" name="Rectangle 22">
            <a:extLst>
              <a:ext uri="{FF2B5EF4-FFF2-40B4-BE49-F238E27FC236}">
                <a16:creationId xmlns:a16="http://schemas.microsoft.com/office/drawing/2014/main" id="{95CEA3E5-BCB6-46E1-84A1-D51D73A0E683}"/>
              </a:ext>
            </a:extLst>
          </p:cNvPr>
          <p:cNvSpPr/>
          <p:nvPr/>
        </p:nvSpPr>
        <p:spPr>
          <a:xfrm>
            <a:off x="958850" y="836613"/>
            <a:ext cx="10668000" cy="639762"/>
          </a:xfrm>
          <a:prstGeom prst="rect">
            <a:avLst/>
          </a:prstGeom>
          <a:ln>
            <a:solidFill>
              <a:srgbClr val="CEC7B1"/>
            </a:solidFill>
          </a:ln>
        </p:spPr>
        <p:style>
          <a:lnRef idx="2">
            <a:schemeClr val="accent5"/>
          </a:lnRef>
          <a:fillRef idx="1">
            <a:schemeClr val="lt1"/>
          </a:fillRef>
          <a:effectRef idx="0">
            <a:schemeClr val="accent5"/>
          </a:effectRef>
          <a:fontRef idx="minor">
            <a:schemeClr val="dk1"/>
          </a:fontRef>
        </p:style>
        <p:txBody>
          <a:bodyPr>
            <a:spAutoFit/>
          </a:bodyPr>
          <a:lstStyle/>
          <a:p>
            <a:pPr algn="ctr" eaLnBrk="1" fontAlgn="auto" hangingPunct="1">
              <a:spcBef>
                <a:spcPts val="0"/>
              </a:spcBef>
              <a:spcAft>
                <a:spcPts val="0"/>
              </a:spcAft>
              <a:defRPr/>
            </a:pPr>
            <a:r>
              <a:rPr lang="en-US" dirty="0">
                <a:solidFill>
                  <a:schemeClr val="tx1"/>
                </a:solidFill>
              </a:rPr>
              <a:t>An insurance company has a sizeable cancer product customer base and would like to up-sell a new life &amp; cancer combined product to in-force policyholders with significantly reduced underwriting.</a:t>
            </a:r>
          </a:p>
        </p:txBody>
      </p:sp>
      <p:sp>
        <p:nvSpPr>
          <p:cNvPr id="9" name="Rounded Rectangle 8">
            <a:extLst>
              <a:ext uri="{FF2B5EF4-FFF2-40B4-BE49-F238E27FC236}">
                <a16:creationId xmlns:a16="http://schemas.microsoft.com/office/drawing/2014/main" id="{BF79EE98-8FAC-46FA-A3AA-195E80A851F0}"/>
              </a:ext>
            </a:extLst>
          </p:cNvPr>
          <p:cNvSpPr/>
          <p:nvPr/>
        </p:nvSpPr>
        <p:spPr>
          <a:xfrm>
            <a:off x="958850" y="1927225"/>
            <a:ext cx="5018088" cy="1247775"/>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400050" indent="-285750" eaLnBrk="1" fontAlgn="auto" hangingPunct="1">
              <a:lnSpc>
                <a:spcPct val="114000"/>
              </a:lnSpc>
              <a:spcAft>
                <a:spcPts val="600"/>
              </a:spcAft>
              <a:buFont typeface="Arial" panose="020B0604020202020204" pitchFamily="34" charset="0"/>
              <a:buChar char="•"/>
              <a:defRPr/>
            </a:pPr>
            <a:r>
              <a:rPr lang="en-US" altLang="ja-JP" sz="1600" dirty="0">
                <a:solidFill>
                  <a:schemeClr val="tx1"/>
                </a:solidFill>
              </a:rPr>
              <a:t>Find the best risks in the in-force customer base to sell the new product to </a:t>
            </a:r>
          </a:p>
          <a:p>
            <a:pPr marL="400050" indent="-285750" eaLnBrk="1" fontAlgn="auto" hangingPunct="1">
              <a:lnSpc>
                <a:spcPct val="114000"/>
              </a:lnSpc>
              <a:spcAft>
                <a:spcPts val="600"/>
              </a:spcAft>
              <a:buFont typeface="Arial" panose="020B0604020202020204" pitchFamily="34" charset="0"/>
              <a:buChar char="•"/>
              <a:defRPr/>
            </a:pPr>
            <a:r>
              <a:rPr lang="en-US" altLang="ja-JP" sz="1600" dirty="0">
                <a:solidFill>
                  <a:schemeClr val="tx1"/>
                </a:solidFill>
              </a:rPr>
              <a:t>Improve claims experience for this new product</a:t>
            </a:r>
          </a:p>
        </p:txBody>
      </p:sp>
      <p:sp>
        <p:nvSpPr>
          <p:cNvPr id="10" name="Rectangle 9">
            <a:extLst>
              <a:ext uri="{FF2B5EF4-FFF2-40B4-BE49-F238E27FC236}">
                <a16:creationId xmlns:a16="http://schemas.microsoft.com/office/drawing/2014/main" id="{834D44F6-D78A-41FE-B1BF-754CFFF629B2}"/>
              </a:ext>
            </a:extLst>
          </p:cNvPr>
          <p:cNvSpPr/>
          <p:nvPr/>
        </p:nvSpPr>
        <p:spPr>
          <a:xfrm>
            <a:off x="958850" y="1639888"/>
            <a:ext cx="5018088" cy="2873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latin typeface="Arial" pitchFamily="34" charset="0"/>
                <a:cs typeface="Arial" pitchFamily="34" charset="0"/>
              </a:rPr>
              <a:t>Objectives</a:t>
            </a:r>
          </a:p>
        </p:txBody>
      </p:sp>
      <p:sp>
        <p:nvSpPr>
          <p:cNvPr id="11" name="Rounded Rectangle 10">
            <a:extLst>
              <a:ext uri="{FF2B5EF4-FFF2-40B4-BE49-F238E27FC236}">
                <a16:creationId xmlns:a16="http://schemas.microsoft.com/office/drawing/2014/main" id="{C1C531FE-5071-4F01-9C80-80B24DB1F3F2}"/>
              </a:ext>
            </a:extLst>
          </p:cNvPr>
          <p:cNvSpPr/>
          <p:nvPr/>
        </p:nvSpPr>
        <p:spPr>
          <a:xfrm>
            <a:off x="976313" y="3486150"/>
            <a:ext cx="5018087" cy="2976563"/>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400050" indent="-285750" eaLnBrk="1" fontAlgn="auto" hangingPunct="1">
              <a:lnSpc>
                <a:spcPct val="114000"/>
              </a:lnSpc>
              <a:spcAft>
                <a:spcPts val="600"/>
              </a:spcAft>
              <a:buFont typeface="Arial" panose="020B0604020202020204" pitchFamily="34" charset="0"/>
              <a:buChar char="•"/>
              <a:defRPr/>
            </a:pPr>
            <a:r>
              <a:rPr lang="en-US" altLang="ja-JP" sz="1600" dirty="0">
                <a:solidFill>
                  <a:schemeClr val="tx1"/>
                </a:solidFill>
              </a:rPr>
              <a:t>Received a very comprehensive data set to understand the true drivers of experience</a:t>
            </a:r>
          </a:p>
          <a:p>
            <a:pPr marL="400050" indent="-285750" eaLnBrk="1" fontAlgn="auto" hangingPunct="1">
              <a:lnSpc>
                <a:spcPct val="114000"/>
              </a:lnSpc>
              <a:spcAft>
                <a:spcPts val="600"/>
              </a:spcAft>
              <a:buFont typeface="Arial" panose="020B0604020202020204" pitchFamily="34" charset="0"/>
              <a:buChar char="•"/>
              <a:defRPr/>
            </a:pPr>
            <a:endParaRPr lang="en-US" altLang="ja-JP" sz="1600" dirty="0">
              <a:solidFill>
                <a:schemeClr val="tx1"/>
              </a:solidFill>
            </a:endParaRPr>
          </a:p>
          <a:p>
            <a:pPr marL="400050" indent="-285750" eaLnBrk="1" fontAlgn="auto" hangingPunct="1">
              <a:lnSpc>
                <a:spcPct val="114000"/>
              </a:lnSpc>
              <a:spcAft>
                <a:spcPts val="600"/>
              </a:spcAft>
              <a:buFont typeface="Arial" panose="020B0604020202020204" pitchFamily="34" charset="0"/>
              <a:buChar char="•"/>
              <a:defRPr/>
            </a:pPr>
            <a:endParaRPr lang="en-US" altLang="ja-JP" sz="1600" dirty="0">
              <a:solidFill>
                <a:schemeClr val="tx1"/>
              </a:solidFill>
            </a:endParaRPr>
          </a:p>
          <a:p>
            <a:pPr marL="342900" lvl="1" indent="-342900" eaLnBrk="1" fontAlgn="auto" hangingPunct="1">
              <a:lnSpc>
                <a:spcPct val="114000"/>
              </a:lnSpc>
              <a:spcBef>
                <a:spcPts val="0"/>
              </a:spcBef>
              <a:spcAft>
                <a:spcPts val="600"/>
              </a:spcAft>
              <a:buFont typeface="Arial" panose="020B0604020202020204" pitchFamily="34" charset="0"/>
              <a:buChar char="•"/>
              <a:defRPr/>
            </a:pPr>
            <a:endParaRPr lang="en-US" sz="1400" dirty="0">
              <a:solidFill>
                <a:schemeClr val="tx1"/>
              </a:solidFill>
            </a:endParaRPr>
          </a:p>
          <a:p>
            <a:pPr marL="342900" lvl="1" indent="-342900" eaLnBrk="1" fontAlgn="auto" hangingPunct="1">
              <a:lnSpc>
                <a:spcPct val="114000"/>
              </a:lnSpc>
              <a:spcBef>
                <a:spcPts val="0"/>
              </a:spcBef>
              <a:spcAft>
                <a:spcPts val="600"/>
              </a:spcAft>
              <a:buFont typeface="Arial" panose="020B0604020202020204" pitchFamily="34" charset="0"/>
              <a:buChar char="•"/>
              <a:defRPr/>
            </a:pPr>
            <a:endParaRPr lang="en-US" sz="1400" dirty="0">
              <a:solidFill>
                <a:schemeClr val="tx1"/>
              </a:solidFill>
            </a:endParaRPr>
          </a:p>
          <a:p>
            <a:pPr marL="342900" lvl="1" indent="-342900" eaLnBrk="1" fontAlgn="auto" hangingPunct="1">
              <a:lnSpc>
                <a:spcPct val="114000"/>
              </a:lnSpc>
              <a:spcBef>
                <a:spcPts val="0"/>
              </a:spcBef>
              <a:spcAft>
                <a:spcPts val="600"/>
              </a:spcAft>
              <a:buFont typeface="Arial" panose="020B0604020202020204" pitchFamily="34" charset="0"/>
              <a:buChar char="•"/>
              <a:defRPr/>
            </a:pPr>
            <a:endParaRPr lang="en-US" sz="1400" dirty="0">
              <a:solidFill>
                <a:schemeClr val="tx1"/>
              </a:solidFill>
            </a:endParaRPr>
          </a:p>
          <a:p>
            <a:pPr marL="342900" lvl="1" indent="-342900" eaLnBrk="1" fontAlgn="auto" hangingPunct="1">
              <a:lnSpc>
                <a:spcPct val="114000"/>
              </a:lnSpc>
              <a:spcBef>
                <a:spcPts val="0"/>
              </a:spcBef>
              <a:spcAft>
                <a:spcPts val="600"/>
              </a:spcAft>
              <a:buFont typeface="Arial" panose="020B0604020202020204" pitchFamily="34" charset="0"/>
              <a:buChar char="•"/>
              <a:defRPr/>
            </a:pPr>
            <a:endParaRPr lang="en-US" sz="1400" dirty="0">
              <a:solidFill>
                <a:schemeClr val="tx1"/>
              </a:solidFill>
            </a:endParaRPr>
          </a:p>
        </p:txBody>
      </p:sp>
      <p:sp>
        <p:nvSpPr>
          <p:cNvPr id="12" name="Rectangle 11">
            <a:extLst>
              <a:ext uri="{FF2B5EF4-FFF2-40B4-BE49-F238E27FC236}">
                <a16:creationId xmlns:a16="http://schemas.microsoft.com/office/drawing/2014/main" id="{36622D80-342E-4679-91EE-29A8BA2D33AA}"/>
              </a:ext>
            </a:extLst>
          </p:cNvPr>
          <p:cNvSpPr/>
          <p:nvPr/>
        </p:nvSpPr>
        <p:spPr>
          <a:xfrm>
            <a:off x="976313" y="3330575"/>
            <a:ext cx="5018087" cy="3127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latin typeface="Arial" pitchFamily="34" charset="0"/>
                <a:cs typeface="Arial" pitchFamily="34" charset="0"/>
              </a:rPr>
              <a:t>Data</a:t>
            </a:r>
          </a:p>
        </p:txBody>
      </p:sp>
      <p:sp>
        <p:nvSpPr>
          <p:cNvPr id="13" name="Rounded Rectangle 12">
            <a:extLst>
              <a:ext uri="{FF2B5EF4-FFF2-40B4-BE49-F238E27FC236}">
                <a16:creationId xmlns:a16="http://schemas.microsoft.com/office/drawing/2014/main" id="{D855F5E3-034C-440E-AE61-BFA6C7B59242}"/>
              </a:ext>
            </a:extLst>
          </p:cNvPr>
          <p:cNvSpPr/>
          <p:nvPr/>
        </p:nvSpPr>
        <p:spPr>
          <a:xfrm>
            <a:off x="6462713" y="1927225"/>
            <a:ext cx="5480050" cy="1876425"/>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285750" indent="-173038" eaLnBrk="1" fontAlgn="auto" hangingPunct="1">
              <a:lnSpc>
                <a:spcPct val="110000"/>
              </a:lnSpc>
              <a:spcBef>
                <a:spcPts val="0"/>
              </a:spcBef>
              <a:spcAft>
                <a:spcPts val="600"/>
              </a:spcAft>
              <a:buFont typeface="Arial" panose="020B0604020202020204" pitchFamily="34" charset="0"/>
              <a:buChar char="•"/>
              <a:defRPr/>
            </a:pPr>
            <a:r>
              <a:rPr lang="en-US" altLang="ja-JP" sz="1600" dirty="0">
                <a:solidFill>
                  <a:schemeClr val="tx1"/>
                </a:solidFill>
              </a:rPr>
              <a:t>Select best 50% of current customer for the new product with expected future improved claim experience by 40%</a:t>
            </a:r>
          </a:p>
          <a:p>
            <a:pPr marL="285750" indent="-173038" eaLnBrk="1" fontAlgn="auto" hangingPunct="1">
              <a:lnSpc>
                <a:spcPct val="110000"/>
              </a:lnSpc>
              <a:spcBef>
                <a:spcPts val="0"/>
              </a:spcBef>
              <a:spcAft>
                <a:spcPts val="600"/>
              </a:spcAft>
              <a:buFont typeface="Arial" panose="020B0604020202020204" pitchFamily="34" charset="0"/>
              <a:buChar char="•"/>
              <a:defRPr/>
            </a:pPr>
            <a:r>
              <a:rPr lang="en-US" altLang="ja-JP" sz="1600" dirty="0">
                <a:solidFill>
                  <a:schemeClr val="tx1"/>
                </a:solidFill>
              </a:rPr>
              <a:t>Apply tightened UW for the worst 20% which has an average incidence rate 80% higher than the average</a:t>
            </a:r>
          </a:p>
          <a:p>
            <a:pPr marL="285750" indent="-173038" eaLnBrk="1" fontAlgn="auto" hangingPunct="1">
              <a:lnSpc>
                <a:spcPct val="110000"/>
              </a:lnSpc>
              <a:spcBef>
                <a:spcPts val="0"/>
              </a:spcBef>
              <a:spcAft>
                <a:spcPts val="600"/>
              </a:spcAft>
              <a:buFont typeface="Arial" panose="020B0604020202020204" pitchFamily="34" charset="0"/>
              <a:buChar char="•"/>
              <a:defRPr/>
            </a:pPr>
            <a:r>
              <a:rPr lang="en-US" altLang="ja-JP" sz="1600" dirty="0">
                <a:solidFill>
                  <a:schemeClr val="tx1"/>
                </a:solidFill>
              </a:rPr>
              <a:t>Effective model with predictive power on claims beyond the current rating factors of age/gender:</a:t>
            </a:r>
          </a:p>
        </p:txBody>
      </p:sp>
      <p:sp>
        <p:nvSpPr>
          <p:cNvPr id="14" name="Rectangle 13">
            <a:extLst>
              <a:ext uri="{FF2B5EF4-FFF2-40B4-BE49-F238E27FC236}">
                <a16:creationId xmlns:a16="http://schemas.microsoft.com/office/drawing/2014/main" id="{CAE1C787-9BD3-4010-83DD-545CB8745857}"/>
              </a:ext>
            </a:extLst>
          </p:cNvPr>
          <p:cNvSpPr/>
          <p:nvPr/>
        </p:nvSpPr>
        <p:spPr>
          <a:xfrm>
            <a:off x="6462713" y="1639888"/>
            <a:ext cx="5480050" cy="2873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latin typeface="Arial" pitchFamily="34" charset="0"/>
                <a:cs typeface="Arial" pitchFamily="34" charset="0"/>
              </a:rPr>
              <a:t>Business Application &amp; Validation</a:t>
            </a:r>
          </a:p>
        </p:txBody>
      </p:sp>
      <p:pic>
        <p:nvPicPr>
          <p:cNvPr id="139276" name="Picture 2">
            <a:extLst>
              <a:ext uri="{FF2B5EF4-FFF2-40B4-BE49-F238E27FC236}">
                <a16:creationId xmlns:a16="http://schemas.microsoft.com/office/drawing/2014/main" id="{94FE5EDB-27D0-4790-BEFF-722F92EA3E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9863" y="4284663"/>
            <a:ext cx="4090987"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277" name="Picture 3">
            <a:extLst>
              <a:ext uri="{FF2B5EF4-FFF2-40B4-BE49-F238E27FC236}">
                <a16:creationId xmlns:a16="http://schemas.microsoft.com/office/drawing/2014/main" id="{85D2C08C-1998-4014-8957-EB62EDA0E8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9438" y="3803650"/>
            <a:ext cx="4527550" cy="265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16FC3318-F7F9-44D2-936F-51CB60A26554}"/>
              </a:ext>
            </a:extLst>
          </p:cNvPr>
          <p:cNvSpPr/>
          <p:nvPr/>
        </p:nvSpPr>
        <p:spPr>
          <a:xfrm>
            <a:off x="1608138" y="4284663"/>
            <a:ext cx="220662" cy="1954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6" name="Rectangle 15">
            <a:extLst>
              <a:ext uri="{FF2B5EF4-FFF2-40B4-BE49-F238E27FC236}">
                <a16:creationId xmlns:a16="http://schemas.microsoft.com/office/drawing/2014/main" id="{C87B95C3-4010-4E37-8263-0D8326237F82}"/>
              </a:ext>
            </a:extLst>
          </p:cNvPr>
          <p:cNvSpPr/>
          <p:nvPr/>
        </p:nvSpPr>
        <p:spPr>
          <a:xfrm>
            <a:off x="1760538" y="4437063"/>
            <a:ext cx="220662" cy="1954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Rectangle 3">
            <a:extLst>
              <a:ext uri="{FF2B5EF4-FFF2-40B4-BE49-F238E27FC236}">
                <a16:creationId xmlns:a16="http://schemas.microsoft.com/office/drawing/2014/main" id="{2D82D8D7-2E1F-420A-B925-98D13F3ECA26}"/>
              </a:ext>
            </a:extLst>
          </p:cNvPr>
          <p:cNvSpPr/>
          <p:nvPr/>
        </p:nvSpPr>
        <p:spPr>
          <a:xfrm>
            <a:off x="7153275" y="3803650"/>
            <a:ext cx="206375" cy="2435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1314" name="Object 1" hidden="1">
            <a:extLst>
              <a:ext uri="{FF2B5EF4-FFF2-40B4-BE49-F238E27FC236}">
                <a16:creationId xmlns:a16="http://schemas.microsoft.com/office/drawing/2014/main" id="{168D0D0B-2115-4BD6-880F-4D4F52E0052A}"/>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1346" name="think-cell Slide" r:id="rId5" imgW="360" imgH="360" progId="TCLayout.ActiveDocument.1">
                  <p:embed/>
                </p:oleObj>
              </mc:Choice>
              <mc:Fallback>
                <p:oleObj name="think-cell Slide" r:id="rId5" imgW="360" imgH="360" progId="TCLayout.ActiveDocument.1">
                  <p:embed/>
                  <p:pic>
                    <p:nvPicPr>
                      <p:cNvPr id="0" name="Object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ounded Rectangle 14">
            <a:extLst>
              <a:ext uri="{FF2B5EF4-FFF2-40B4-BE49-F238E27FC236}">
                <a16:creationId xmlns:a16="http://schemas.microsoft.com/office/drawing/2014/main" id="{B9B27B36-4A90-4F76-8450-E1F8EEDDB2FD}"/>
              </a:ext>
            </a:extLst>
          </p:cNvPr>
          <p:cNvSpPr/>
          <p:nvPr/>
        </p:nvSpPr>
        <p:spPr>
          <a:xfrm>
            <a:off x="6462713" y="3338513"/>
            <a:ext cx="5480050" cy="2962275"/>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285750" indent="-285750" eaLnBrk="1" fontAlgn="auto" hangingPunct="1">
              <a:lnSpc>
                <a:spcPct val="114000"/>
              </a:lnSpc>
              <a:spcBef>
                <a:spcPts val="0"/>
              </a:spcBef>
              <a:spcAft>
                <a:spcPts val="300"/>
              </a:spcAft>
              <a:buFont typeface="Arial" panose="020B0604020202020204" pitchFamily="34" charset="0"/>
              <a:buChar char="•"/>
              <a:defRPr/>
            </a:pPr>
            <a:endParaRPr lang="en-US" sz="1600" dirty="0">
              <a:solidFill>
                <a:prstClr val="black"/>
              </a:solidFill>
            </a:endParaRPr>
          </a:p>
        </p:txBody>
      </p:sp>
      <p:sp>
        <p:nvSpPr>
          <p:cNvPr id="141316" name="Title 4">
            <a:extLst>
              <a:ext uri="{FF2B5EF4-FFF2-40B4-BE49-F238E27FC236}">
                <a16:creationId xmlns:a16="http://schemas.microsoft.com/office/drawing/2014/main" id="{BFF8480C-9B3E-4845-8D56-7523658061F1}"/>
              </a:ext>
            </a:extLst>
          </p:cNvPr>
          <p:cNvSpPr>
            <a:spLocks noGrp="1" noChangeArrowheads="1"/>
          </p:cNvSpPr>
          <p:nvPr>
            <p:ph type="title"/>
          </p:nvPr>
        </p:nvSpPr>
        <p:spPr>
          <a:xfrm>
            <a:off x="611188" y="14288"/>
            <a:ext cx="11580812" cy="822325"/>
          </a:xfrm>
        </p:spPr>
        <p:txBody>
          <a:bodyPr/>
          <a:lstStyle/>
          <a:p>
            <a:pPr algn="ctr"/>
            <a:r>
              <a:rPr lang="en-US" altLang="en-US"/>
              <a:t>Non-Medical Limit Risk Segmentation</a:t>
            </a:r>
          </a:p>
        </p:txBody>
      </p:sp>
      <p:sp>
        <p:nvSpPr>
          <p:cNvPr id="23" name="Rectangle 22">
            <a:extLst>
              <a:ext uri="{FF2B5EF4-FFF2-40B4-BE49-F238E27FC236}">
                <a16:creationId xmlns:a16="http://schemas.microsoft.com/office/drawing/2014/main" id="{589099A6-81DC-44D4-B163-6E9463F6DFF3}"/>
              </a:ext>
            </a:extLst>
          </p:cNvPr>
          <p:cNvSpPr/>
          <p:nvPr/>
        </p:nvSpPr>
        <p:spPr>
          <a:xfrm>
            <a:off x="958850" y="836613"/>
            <a:ext cx="10668000" cy="646112"/>
          </a:xfrm>
          <a:prstGeom prst="rect">
            <a:avLst/>
          </a:prstGeom>
          <a:ln>
            <a:solidFill>
              <a:srgbClr val="CEC7B1"/>
            </a:solidFill>
          </a:ln>
        </p:spPr>
        <p:style>
          <a:lnRef idx="2">
            <a:schemeClr val="accent5"/>
          </a:lnRef>
          <a:fillRef idx="1">
            <a:schemeClr val="lt1"/>
          </a:fillRef>
          <a:effectRef idx="0">
            <a:schemeClr val="accent5"/>
          </a:effectRef>
          <a:fontRef idx="minor">
            <a:schemeClr val="dk1"/>
          </a:fontRef>
        </p:style>
        <p:txBody>
          <a:bodyPr>
            <a:spAutoFit/>
          </a:bodyPr>
          <a:lstStyle/>
          <a:p>
            <a:pPr algn="ctr" eaLnBrk="1" fontAlgn="auto" hangingPunct="1">
              <a:spcBef>
                <a:spcPts val="0"/>
              </a:spcBef>
              <a:spcAft>
                <a:spcPts val="0"/>
              </a:spcAft>
              <a:defRPr/>
            </a:pPr>
            <a:r>
              <a:rPr lang="en-US" dirty="0">
                <a:solidFill>
                  <a:schemeClr val="tx1"/>
                </a:solidFill>
              </a:rPr>
              <a:t>A life insurer would like to adjust their non-medical limits based on real claim experience.  Limits to vary according to bespoke risk segmentations instead of a single limit for all risks.</a:t>
            </a:r>
          </a:p>
        </p:txBody>
      </p:sp>
      <p:sp>
        <p:nvSpPr>
          <p:cNvPr id="9" name="Rounded Rectangle 8">
            <a:extLst>
              <a:ext uri="{FF2B5EF4-FFF2-40B4-BE49-F238E27FC236}">
                <a16:creationId xmlns:a16="http://schemas.microsoft.com/office/drawing/2014/main" id="{FB3254B5-6D92-413D-A669-470D8AE5633E}"/>
              </a:ext>
            </a:extLst>
          </p:cNvPr>
          <p:cNvSpPr/>
          <p:nvPr/>
        </p:nvSpPr>
        <p:spPr>
          <a:xfrm>
            <a:off x="958850" y="1927225"/>
            <a:ext cx="5018088" cy="1704975"/>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285750" indent="-173038" eaLnBrk="1" fontAlgn="auto" hangingPunct="1">
              <a:spcBef>
                <a:spcPts val="0"/>
              </a:spcBef>
              <a:spcAft>
                <a:spcPts val="600"/>
              </a:spcAft>
              <a:buFont typeface="Arial" panose="020B0604020202020204" pitchFamily="34" charset="0"/>
              <a:buChar char="•"/>
              <a:defRPr/>
            </a:pPr>
            <a:r>
              <a:rPr lang="en-US" sz="1600" dirty="0">
                <a:solidFill>
                  <a:srgbClr val="000000"/>
                </a:solidFill>
                <a:latin typeface="Arial" panose="020B0604020202020204" pitchFamily="34" charset="0"/>
                <a:cs typeface="Arial" panose="020B0604020202020204" pitchFamily="34" charset="0"/>
              </a:rPr>
              <a:t>Determine optimal non-medical limits that should be used for different customer segments</a:t>
            </a:r>
          </a:p>
          <a:p>
            <a:pPr marL="285750" indent="-173038" eaLnBrk="1" fontAlgn="auto" hangingPunct="1">
              <a:spcBef>
                <a:spcPts val="0"/>
              </a:spcBef>
              <a:spcAft>
                <a:spcPts val="600"/>
              </a:spcAft>
              <a:buFont typeface="Arial" panose="020B0604020202020204" pitchFamily="34" charset="0"/>
              <a:buChar char="•"/>
              <a:defRPr/>
            </a:pPr>
            <a:r>
              <a:rPr lang="en-US" sz="1600" dirty="0">
                <a:solidFill>
                  <a:srgbClr val="000000"/>
                </a:solidFill>
                <a:latin typeface="Arial" panose="020B0604020202020204" pitchFamily="34" charset="0"/>
                <a:cs typeface="Arial" panose="020B0604020202020204" pitchFamily="34" charset="0"/>
              </a:rPr>
              <a:t>Streamline the underwriting process </a:t>
            </a:r>
          </a:p>
          <a:p>
            <a:pPr marL="285750" indent="-173038" eaLnBrk="1" fontAlgn="auto" hangingPunct="1">
              <a:spcBef>
                <a:spcPts val="0"/>
              </a:spcBef>
              <a:spcAft>
                <a:spcPts val="600"/>
              </a:spcAft>
              <a:buFont typeface="Arial" panose="020B0604020202020204" pitchFamily="34" charset="0"/>
              <a:buChar char="•"/>
              <a:defRPr/>
            </a:pPr>
            <a:r>
              <a:rPr lang="en-US" sz="1600" dirty="0">
                <a:solidFill>
                  <a:srgbClr val="000000"/>
                </a:solidFill>
                <a:latin typeface="Arial" panose="020B0604020202020204" pitchFamily="34" charset="0"/>
                <a:cs typeface="Arial" panose="020B0604020202020204" pitchFamily="34" charset="0"/>
              </a:rPr>
              <a:t>Identify low risks for up-sell or cross-sell campaigns</a:t>
            </a:r>
          </a:p>
          <a:p>
            <a:pPr marL="285750" indent="-173038" eaLnBrk="1" fontAlgn="auto" hangingPunct="1">
              <a:spcBef>
                <a:spcPts val="0"/>
              </a:spcBef>
              <a:spcAft>
                <a:spcPts val="600"/>
              </a:spcAft>
              <a:buFont typeface="Arial" panose="020B0604020202020204" pitchFamily="34" charset="0"/>
              <a:buChar char="•"/>
              <a:defRPr/>
            </a:pPr>
            <a:r>
              <a:rPr lang="en-US" sz="1600" dirty="0">
                <a:solidFill>
                  <a:srgbClr val="000000"/>
                </a:solidFill>
                <a:latin typeface="Arial" panose="020B0604020202020204" pitchFamily="34" charset="0"/>
                <a:cs typeface="Arial" panose="020B0604020202020204" pitchFamily="34" charset="0"/>
              </a:rPr>
              <a:t>Find true drivers of experience to improve business  decisions</a:t>
            </a:r>
          </a:p>
        </p:txBody>
      </p:sp>
      <p:sp>
        <p:nvSpPr>
          <p:cNvPr id="10" name="Rectangle 9">
            <a:extLst>
              <a:ext uri="{FF2B5EF4-FFF2-40B4-BE49-F238E27FC236}">
                <a16:creationId xmlns:a16="http://schemas.microsoft.com/office/drawing/2014/main" id="{397C39BB-6A33-42BD-B41C-8C4774ABA8AB}"/>
              </a:ext>
            </a:extLst>
          </p:cNvPr>
          <p:cNvSpPr/>
          <p:nvPr/>
        </p:nvSpPr>
        <p:spPr>
          <a:xfrm>
            <a:off x="958850" y="1639888"/>
            <a:ext cx="5018088" cy="2873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latin typeface="Arial" pitchFamily="34" charset="0"/>
                <a:cs typeface="Arial" pitchFamily="34" charset="0"/>
              </a:rPr>
              <a:t>Objectives</a:t>
            </a:r>
          </a:p>
        </p:txBody>
      </p:sp>
      <p:sp>
        <p:nvSpPr>
          <p:cNvPr id="11" name="Rounded Rectangle 10">
            <a:extLst>
              <a:ext uri="{FF2B5EF4-FFF2-40B4-BE49-F238E27FC236}">
                <a16:creationId xmlns:a16="http://schemas.microsoft.com/office/drawing/2014/main" id="{712CD597-4879-43FE-99AA-8433F4623AAB}"/>
              </a:ext>
            </a:extLst>
          </p:cNvPr>
          <p:cNvSpPr/>
          <p:nvPr/>
        </p:nvSpPr>
        <p:spPr>
          <a:xfrm>
            <a:off x="958850" y="3981450"/>
            <a:ext cx="5018088" cy="2319338"/>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269875" indent="-207963" fontAlgn="auto">
              <a:spcBef>
                <a:spcPts val="0"/>
              </a:spcBef>
              <a:spcAft>
                <a:spcPts val="600"/>
              </a:spcAft>
              <a:buFont typeface="Wingdings" pitchFamily="2" charset="2"/>
              <a:buChar char="§"/>
              <a:defRPr/>
            </a:pPr>
            <a:r>
              <a:rPr lang="en-US" sz="1600" dirty="0">
                <a:solidFill>
                  <a:srgbClr val="000000"/>
                </a:solidFill>
                <a:latin typeface="Arial" panose="020B0604020202020204" pitchFamily="34" charset="0"/>
                <a:ea typeface="ＭＳ Ｐゴシック" charset="0"/>
                <a:cs typeface="Arial" panose="020B0604020202020204" pitchFamily="34" charset="0"/>
              </a:rPr>
              <a:t>Insurance company policyholder, agent &amp; underwriting data</a:t>
            </a:r>
          </a:p>
          <a:p>
            <a:pPr marL="342900" lvl="1" indent="-342900" eaLnBrk="1" fontAlgn="auto" hangingPunct="1">
              <a:lnSpc>
                <a:spcPct val="114000"/>
              </a:lnSpc>
              <a:spcBef>
                <a:spcPts val="0"/>
              </a:spcBef>
              <a:spcAft>
                <a:spcPts val="600"/>
              </a:spcAft>
              <a:buFont typeface="Arial" panose="020B0604020202020204" pitchFamily="34" charset="0"/>
              <a:buChar char="•"/>
              <a:defRPr/>
            </a:pPr>
            <a:endParaRPr lang="en-US" sz="1400" dirty="0">
              <a:solidFill>
                <a:schemeClr val="tx1"/>
              </a:solidFill>
            </a:endParaRPr>
          </a:p>
          <a:p>
            <a:pPr marL="342900" lvl="1" indent="-342900" eaLnBrk="1" fontAlgn="auto" hangingPunct="1">
              <a:lnSpc>
                <a:spcPct val="114000"/>
              </a:lnSpc>
              <a:spcBef>
                <a:spcPts val="0"/>
              </a:spcBef>
              <a:spcAft>
                <a:spcPts val="600"/>
              </a:spcAft>
              <a:buFont typeface="Arial" panose="020B0604020202020204" pitchFamily="34" charset="0"/>
              <a:buChar char="•"/>
              <a:defRPr/>
            </a:pPr>
            <a:endParaRPr lang="en-US" sz="1400" dirty="0">
              <a:solidFill>
                <a:schemeClr val="tx1"/>
              </a:solidFill>
            </a:endParaRPr>
          </a:p>
          <a:p>
            <a:pPr marL="342900" lvl="1" indent="-342900" eaLnBrk="1" fontAlgn="auto" hangingPunct="1">
              <a:lnSpc>
                <a:spcPct val="114000"/>
              </a:lnSpc>
              <a:spcBef>
                <a:spcPts val="0"/>
              </a:spcBef>
              <a:spcAft>
                <a:spcPts val="600"/>
              </a:spcAft>
              <a:buFont typeface="Arial" panose="020B0604020202020204" pitchFamily="34" charset="0"/>
              <a:buChar char="•"/>
              <a:defRPr/>
            </a:pPr>
            <a:endParaRPr lang="en-US" sz="1400" dirty="0">
              <a:solidFill>
                <a:schemeClr val="tx1"/>
              </a:solidFill>
            </a:endParaRPr>
          </a:p>
          <a:p>
            <a:pPr marL="342900" lvl="1" indent="-342900" eaLnBrk="1" fontAlgn="auto" hangingPunct="1">
              <a:lnSpc>
                <a:spcPct val="114000"/>
              </a:lnSpc>
              <a:spcBef>
                <a:spcPts val="0"/>
              </a:spcBef>
              <a:spcAft>
                <a:spcPts val="600"/>
              </a:spcAft>
              <a:buFont typeface="Arial" panose="020B0604020202020204" pitchFamily="34" charset="0"/>
              <a:buChar char="•"/>
              <a:defRPr/>
            </a:pPr>
            <a:endParaRPr lang="en-US" sz="1400" dirty="0">
              <a:solidFill>
                <a:schemeClr val="tx1"/>
              </a:solidFill>
            </a:endParaRPr>
          </a:p>
        </p:txBody>
      </p:sp>
      <p:sp>
        <p:nvSpPr>
          <p:cNvPr id="12" name="Rectangle 11">
            <a:extLst>
              <a:ext uri="{FF2B5EF4-FFF2-40B4-BE49-F238E27FC236}">
                <a16:creationId xmlns:a16="http://schemas.microsoft.com/office/drawing/2014/main" id="{4F9E0793-43E6-4CAE-8A95-84284CD1F7B3}"/>
              </a:ext>
            </a:extLst>
          </p:cNvPr>
          <p:cNvSpPr/>
          <p:nvPr/>
        </p:nvSpPr>
        <p:spPr>
          <a:xfrm>
            <a:off x="958850" y="3824288"/>
            <a:ext cx="5018088" cy="3127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latin typeface="Arial" pitchFamily="34" charset="0"/>
                <a:cs typeface="Arial" pitchFamily="34" charset="0"/>
              </a:rPr>
              <a:t>Data</a:t>
            </a:r>
          </a:p>
        </p:txBody>
      </p:sp>
      <p:sp>
        <p:nvSpPr>
          <p:cNvPr id="13" name="Rounded Rectangle 12">
            <a:extLst>
              <a:ext uri="{FF2B5EF4-FFF2-40B4-BE49-F238E27FC236}">
                <a16:creationId xmlns:a16="http://schemas.microsoft.com/office/drawing/2014/main" id="{1A06A000-2AD8-47BE-B2AD-4B35BE3C21C9}"/>
              </a:ext>
            </a:extLst>
          </p:cNvPr>
          <p:cNvSpPr/>
          <p:nvPr/>
        </p:nvSpPr>
        <p:spPr>
          <a:xfrm>
            <a:off x="6462713" y="1858963"/>
            <a:ext cx="5480050" cy="1550987"/>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269875" indent="-152400" fontAlgn="auto">
              <a:lnSpc>
                <a:spcPct val="114000"/>
              </a:lnSpc>
              <a:spcBef>
                <a:spcPts val="0"/>
              </a:spcBef>
              <a:spcAft>
                <a:spcPts val="600"/>
              </a:spcAft>
              <a:buFont typeface="Wingdings" pitchFamily="2" charset="2"/>
              <a:buChar char="§"/>
              <a:defRPr/>
            </a:pPr>
            <a:r>
              <a:rPr lang="en-US" sz="1600" dirty="0">
                <a:solidFill>
                  <a:srgbClr val="000000"/>
                </a:solidFill>
                <a:latin typeface="Arial" panose="020B0604020202020204" pitchFamily="34" charset="0"/>
                <a:ea typeface="ＭＳ Ｐゴシック" charset="0"/>
                <a:cs typeface="Arial" panose="020B0604020202020204" pitchFamily="34" charset="0"/>
              </a:rPr>
              <a:t>Justify the requirement of non-medical limit to mitigate risk in the target markets</a:t>
            </a:r>
          </a:p>
          <a:p>
            <a:pPr marL="269875" indent="-152400" fontAlgn="auto">
              <a:lnSpc>
                <a:spcPct val="114000"/>
              </a:lnSpc>
              <a:spcBef>
                <a:spcPts val="0"/>
              </a:spcBef>
              <a:spcAft>
                <a:spcPts val="600"/>
              </a:spcAft>
              <a:buFont typeface="Wingdings" pitchFamily="2" charset="2"/>
              <a:buChar char="§"/>
              <a:defRPr/>
            </a:pPr>
            <a:r>
              <a:rPr lang="en-US" sz="1600" dirty="0">
                <a:solidFill>
                  <a:srgbClr val="000000"/>
                </a:solidFill>
                <a:latin typeface="Arial" panose="020B0604020202020204" pitchFamily="34" charset="0"/>
                <a:ea typeface="ＭＳ Ｐゴシック" charset="0"/>
                <a:cs typeface="Arial" panose="020B0604020202020204" pitchFamily="34" charset="0"/>
              </a:rPr>
              <a:t>High sales volume with high non-medical limit at controlled risk level for good risks</a:t>
            </a:r>
          </a:p>
        </p:txBody>
      </p:sp>
      <p:sp>
        <p:nvSpPr>
          <p:cNvPr id="14" name="Rectangle 13">
            <a:extLst>
              <a:ext uri="{FF2B5EF4-FFF2-40B4-BE49-F238E27FC236}">
                <a16:creationId xmlns:a16="http://schemas.microsoft.com/office/drawing/2014/main" id="{71259BD1-EABA-4FAB-9F02-29CF37F58B86}"/>
              </a:ext>
            </a:extLst>
          </p:cNvPr>
          <p:cNvSpPr/>
          <p:nvPr/>
        </p:nvSpPr>
        <p:spPr>
          <a:xfrm>
            <a:off x="6462713" y="1639888"/>
            <a:ext cx="5480050" cy="2873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latin typeface="Arial" pitchFamily="34" charset="0"/>
                <a:cs typeface="Arial" pitchFamily="34" charset="0"/>
              </a:rPr>
              <a:t>Business Application &amp; Results</a:t>
            </a:r>
          </a:p>
        </p:txBody>
      </p:sp>
      <p:graphicFrame>
        <p:nvGraphicFramePr>
          <p:cNvPr id="16" name="Table 15">
            <a:extLst>
              <a:ext uri="{FF2B5EF4-FFF2-40B4-BE49-F238E27FC236}">
                <a16:creationId xmlns:a16="http://schemas.microsoft.com/office/drawing/2014/main" id="{E17EC0C5-0A4F-488D-B147-1467354043C5}"/>
              </a:ext>
            </a:extLst>
          </p:cNvPr>
          <p:cNvGraphicFramePr>
            <a:graphicFrameLocks noGrp="1"/>
          </p:cNvGraphicFramePr>
          <p:nvPr/>
        </p:nvGraphicFramePr>
        <p:xfrm>
          <a:off x="1231900" y="4841875"/>
          <a:ext cx="4470400" cy="1358900"/>
        </p:xfrm>
        <a:graphic>
          <a:graphicData uri="http://schemas.openxmlformats.org/drawingml/2006/table">
            <a:tbl>
              <a:tblPr>
                <a:tableStyleId>{5C22544A-7EE6-4342-B048-85BDC9FD1C3A}</a:tableStyleId>
              </a:tblPr>
              <a:tblGrid>
                <a:gridCol w="2128899">
                  <a:extLst>
                    <a:ext uri="{9D8B030D-6E8A-4147-A177-3AD203B41FA5}">
                      <a16:colId xmlns:a16="http://schemas.microsoft.com/office/drawing/2014/main" val="20000"/>
                    </a:ext>
                  </a:extLst>
                </a:gridCol>
                <a:gridCol w="2341501">
                  <a:extLst>
                    <a:ext uri="{9D8B030D-6E8A-4147-A177-3AD203B41FA5}">
                      <a16:colId xmlns:a16="http://schemas.microsoft.com/office/drawing/2014/main" val="20001"/>
                    </a:ext>
                  </a:extLst>
                </a:gridCol>
              </a:tblGrid>
              <a:tr h="266295">
                <a:tc>
                  <a:txBody>
                    <a:bodyPr/>
                    <a:lstStyle/>
                    <a:p>
                      <a:pPr marL="346075"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rgbClr val="FFFFFF"/>
                          </a:solidFill>
                          <a:effectLst/>
                          <a:latin typeface="Arial" panose="020B0604020202020204" pitchFamily="34" charset="0"/>
                          <a:cs typeface="Arial" panose="020B0604020202020204" pitchFamily="34" charset="0"/>
                        </a:rPr>
                        <a:t>Data Source</a:t>
                      </a:r>
                    </a:p>
                  </a:txBody>
                  <a:tcPr marL="9526" marR="9526" marT="9531" marB="0"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solidFill>
                      <a:srgbClr val="E31B23"/>
                    </a:solidFill>
                  </a:tcPr>
                </a:tc>
                <a:tc>
                  <a:txBody>
                    <a:bodyPr/>
                    <a:lstStyle/>
                    <a:p>
                      <a:pPr marL="288925" indent="0" algn="ctr" fontAlgn="b"/>
                      <a:r>
                        <a:rPr lang="en-US" sz="1200" b="0" i="0" u="none" strike="noStrike" dirty="0">
                          <a:solidFill>
                            <a:srgbClr val="000000"/>
                          </a:solidFill>
                          <a:effectLst/>
                          <a:latin typeface="Arial" panose="020B0604020202020204" pitchFamily="34" charset="0"/>
                          <a:cs typeface="Arial" panose="020B0604020202020204" pitchFamily="34" charset="0"/>
                        </a:rPr>
                        <a:t>In-force +</a:t>
                      </a:r>
                      <a:r>
                        <a:rPr lang="en-US" sz="1200" b="0" i="0" u="none" strike="noStrike" baseline="0" dirty="0">
                          <a:solidFill>
                            <a:srgbClr val="000000"/>
                          </a:solidFill>
                          <a:effectLst/>
                          <a:latin typeface="Arial" panose="020B0604020202020204" pitchFamily="34" charset="0"/>
                          <a:cs typeface="Arial" panose="020B0604020202020204" pitchFamily="34" charset="0"/>
                        </a:rPr>
                        <a:t> claims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6" marR="9526" marT="9531" marB="0"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solidFill>
                      <a:srgbClr val="E31B23">
                        <a:alpha val="10000"/>
                      </a:srgbClr>
                    </a:solidFill>
                  </a:tcPr>
                </a:tc>
                <a:extLst>
                  <a:ext uri="{0D108BD9-81ED-4DB2-BD59-A6C34878D82A}">
                    <a16:rowId xmlns:a16="http://schemas.microsoft.com/office/drawing/2014/main" val="10000"/>
                  </a:ext>
                </a:extLst>
              </a:tr>
              <a:tr h="246509">
                <a:tc>
                  <a:txBody>
                    <a:bodyPr/>
                    <a:lstStyle/>
                    <a:p>
                      <a:pPr marL="346075"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kern="1200" dirty="0">
                          <a:solidFill>
                            <a:srgbClr val="FFFFFF"/>
                          </a:solidFill>
                          <a:effectLst/>
                          <a:latin typeface="Arial" panose="020B0604020202020204" pitchFamily="34" charset="0"/>
                          <a:ea typeface="+mn-ea"/>
                          <a:cs typeface="Arial" panose="020B0604020202020204" pitchFamily="34" charset="0"/>
                        </a:rPr>
                        <a:t>Study Period</a:t>
                      </a:r>
                    </a:p>
                  </a:txBody>
                  <a:tcPr marL="9526" marR="9526" marT="9531" marB="0" anchor="ctr">
                    <a:lnL w="12700" cap="flat" cmpd="sng" algn="ctr">
                      <a:solidFill>
                        <a:schemeClr val="bg2"/>
                      </a:solidFill>
                      <a:prstDash val="solid"/>
                      <a:round/>
                      <a:headEnd type="none" w="med" len="med"/>
                      <a:tailEnd type="none" w="med" len="med"/>
                    </a:lnL>
                    <a:solidFill>
                      <a:srgbClr val="E31B23"/>
                    </a:solidFill>
                  </a:tcPr>
                </a:tc>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5 years</a:t>
                      </a:r>
                    </a:p>
                  </a:txBody>
                  <a:tcPr marL="9526" marR="9526" marT="9531" marB="0" anchor="ctr">
                    <a:lnR w="12700" cap="flat" cmpd="sng" algn="ctr">
                      <a:solidFill>
                        <a:schemeClr val="bg2"/>
                      </a:solidFill>
                      <a:prstDash val="solid"/>
                      <a:round/>
                      <a:headEnd type="none" w="med" len="med"/>
                      <a:tailEnd type="none" w="med" len="med"/>
                    </a:lnR>
                    <a:solidFill>
                      <a:srgbClr val="E31B23">
                        <a:alpha val="10000"/>
                      </a:srgbClr>
                    </a:solidFill>
                  </a:tcPr>
                </a:tc>
                <a:extLst>
                  <a:ext uri="{0D108BD9-81ED-4DB2-BD59-A6C34878D82A}">
                    <a16:rowId xmlns:a16="http://schemas.microsoft.com/office/drawing/2014/main" val="10001"/>
                  </a:ext>
                </a:extLst>
              </a:tr>
              <a:tr h="257844">
                <a:tc>
                  <a:txBody>
                    <a:bodyPr/>
                    <a:lstStyle/>
                    <a:p>
                      <a:pPr marL="346075"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kern="1200" dirty="0">
                          <a:solidFill>
                            <a:srgbClr val="FFFFFF"/>
                          </a:solidFill>
                          <a:effectLst/>
                          <a:latin typeface="Arial" panose="020B0604020202020204" pitchFamily="34" charset="0"/>
                          <a:ea typeface="+mn-ea"/>
                          <a:cs typeface="Arial" panose="020B0604020202020204" pitchFamily="34" charset="0"/>
                        </a:rPr>
                        <a:t>Product</a:t>
                      </a:r>
                    </a:p>
                  </a:txBody>
                  <a:tcPr marL="9526" marR="9526" marT="9531" marB="0" anchor="ctr">
                    <a:lnL w="12700" cap="flat" cmpd="sng" algn="ctr">
                      <a:solidFill>
                        <a:schemeClr val="bg2"/>
                      </a:solidFill>
                      <a:prstDash val="solid"/>
                      <a:round/>
                      <a:headEnd type="none" w="med" len="med"/>
                      <a:tailEnd type="none" w="med" len="med"/>
                    </a:lnL>
                    <a:solidFill>
                      <a:srgbClr val="E31B23"/>
                    </a:solidFill>
                  </a:tcPr>
                </a:tc>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Life &amp; Accelerated CI</a:t>
                      </a:r>
                    </a:p>
                  </a:txBody>
                  <a:tcPr marL="9526" marR="9526" marT="9531" marB="0" anchor="ctr">
                    <a:lnR w="12700" cap="flat" cmpd="sng" algn="ctr">
                      <a:solidFill>
                        <a:schemeClr val="bg2"/>
                      </a:solidFill>
                      <a:prstDash val="solid"/>
                      <a:round/>
                      <a:headEnd type="none" w="med" len="med"/>
                      <a:tailEnd type="none" w="med" len="med"/>
                    </a:lnR>
                    <a:solidFill>
                      <a:srgbClr val="E31B23">
                        <a:alpha val="10000"/>
                      </a:srgbClr>
                    </a:solidFill>
                  </a:tcPr>
                </a:tc>
                <a:extLst>
                  <a:ext uri="{0D108BD9-81ED-4DB2-BD59-A6C34878D82A}">
                    <a16:rowId xmlns:a16="http://schemas.microsoft.com/office/drawing/2014/main" val="10002"/>
                  </a:ext>
                </a:extLst>
              </a:tr>
              <a:tr h="273538">
                <a:tc>
                  <a:txBody>
                    <a:bodyPr/>
                    <a:lstStyle/>
                    <a:p>
                      <a:pPr marL="346075"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kern="1200" dirty="0">
                          <a:solidFill>
                            <a:srgbClr val="FFFFFF"/>
                          </a:solidFill>
                          <a:effectLst/>
                          <a:latin typeface="Arial" panose="020B0604020202020204" pitchFamily="34" charset="0"/>
                          <a:ea typeface="+mn-ea"/>
                          <a:cs typeface="Arial" panose="020B0604020202020204" pitchFamily="34" charset="0"/>
                        </a:rPr>
                        <a:t>Total Exposure</a:t>
                      </a:r>
                    </a:p>
                  </a:txBody>
                  <a:tcPr marL="9526" marR="9526" marT="9531" marB="0" anchor="ctr">
                    <a:lnL w="12700" cap="flat" cmpd="sng" algn="ctr">
                      <a:solidFill>
                        <a:schemeClr val="bg2"/>
                      </a:solidFill>
                      <a:prstDash val="solid"/>
                      <a:round/>
                      <a:headEnd type="none" w="med" len="med"/>
                      <a:tailEnd type="none" w="med" len="med"/>
                    </a:lnL>
                    <a:solidFill>
                      <a:srgbClr val="E31B23"/>
                    </a:solidFill>
                  </a:tcPr>
                </a:tc>
                <a:tc>
                  <a:txBody>
                    <a:bodyPr/>
                    <a:lstStyle/>
                    <a:p>
                      <a:pPr algn="ctr" fontAlgn="b"/>
                      <a:r>
                        <a:rPr lang="en-US" sz="1200" b="0" i="0" u="none" strike="noStrike" kern="1200" dirty="0">
                          <a:solidFill>
                            <a:srgbClr val="000000"/>
                          </a:solidFill>
                          <a:effectLst/>
                          <a:latin typeface="Arial" panose="020B0604020202020204" pitchFamily="34" charset="0"/>
                          <a:ea typeface="+mn-ea"/>
                          <a:cs typeface="Arial" panose="020B0604020202020204" pitchFamily="34" charset="0"/>
                        </a:rPr>
                        <a:t>Around 7m life years</a:t>
                      </a:r>
                    </a:p>
                  </a:txBody>
                  <a:tcPr marL="9526" marR="9526" marT="9531" marB="0" anchor="ctr">
                    <a:lnR w="12700" cap="flat" cmpd="sng" algn="ctr">
                      <a:solidFill>
                        <a:schemeClr val="bg2"/>
                      </a:solidFill>
                      <a:prstDash val="solid"/>
                      <a:round/>
                      <a:headEnd type="none" w="med" len="med"/>
                      <a:tailEnd type="none" w="med" len="med"/>
                    </a:lnR>
                    <a:solidFill>
                      <a:srgbClr val="E31B23">
                        <a:alpha val="10000"/>
                      </a:srgbClr>
                    </a:solidFill>
                  </a:tcPr>
                </a:tc>
                <a:extLst>
                  <a:ext uri="{0D108BD9-81ED-4DB2-BD59-A6C34878D82A}">
                    <a16:rowId xmlns:a16="http://schemas.microsoft.com/office/drawing/2014/main" val="10003"/>
                  </a:ext>
                </a:extLst>
              </a:tr>
              <a:tr h="314714">
                <a:tc>
                  <a:txBody>
                    <a:bodyPr/>
                    <a:lstStyle/>
                    <a:p>
                      <a:pPr marL="346075"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kern="1200" dirty="0">
                          <a:solidFill>
                            <a:srgbClr val="FFFFFF"/>
                          </a:solidFill>
                          <a:effectLst/>
                          <a:latin typeface="Arial" panose="020B0604020202020204" pitchFamily="34" charset="0"/>
                          <a:ea typeface="+mn-ea"/>
                          <a:cs typeface="Arial" panose="020B0604020202020204" pitchFamily="34" charset="0"/>
                        </a:rPr>
                        <a:t>Total Claims</a:t>
                      </a:r>
                    </a:p>
                  </a:txBody>
                  <a:tcPr marL="9526" marR="9526" marT="9531" marB="0" anchor="ctr">
                    <a:lnL w="12700" cap="flat" cmpd="sng" algn="ctr">
                      <a:solidFill>
                        <a:schemeClr val="bg2"/>
                      </a:solidFill>
                      <a:prstDash val="solid"/>
                      <a:round/>
                      <a:headEnd type="none" w="med" len="med"/>
                      <a:tailEnd type="none" w="med" len="med"/>
                    </a:lnL>
                    <a:lnB w="12700" cap="flat" cmpd="sng" algn="ctr">
                      <a:solidFill>
                        <a:schemeClr val="bg2"/>
                      </a:solidFill>
                      <a:prstDash val="solid"/>
                      <a:round/>
                      <a:headEnd type="none" w="med" len="med"/>
                      <a:tailEnd type="none" w="med" len="med"/>
                    </a:lnB>
                    <a:solidFill>
                      <a:srgbClr val="E31B23"/>
                    </a:solidFill>
                  </a:tcPr>
                </a:tc>
                <a:tc>
                  <a:txBody>
                    <a:bodyPr/>
                    <a:lstStyle/>
                    <a:p>
                      <a:pPr algn="ctr" fontAlgn="b"/>
                      <a:r>
                        <a:rPr lang="en-US" sz="1200" b="0" i="0" u="none" strike="noStrike" kern="1200" dirty="0">
                          <a:solidFill>
                            <a:srgbClr val="000000"/>
                          </a:solidFill>
                          <a:effectLst/>
                          <a:latin typeface="Arial" panose="020B0604020202020204" pitchFamily="34" charset="0"/>
                          <a:ea typeface="+mn-ea"/>
                          <a:cs typeface="Arial" panose="020B0604020202020204" pitchFamily="34" charset="0"/>
                        </a:rPr>
                        <a:t>Around </a:t>
                      </a:r>
                      <a:r>
                        <a:rPr lang="en-US" sz="1200" b="0" i="0" u="none" strike="noStrike" kern="1200" baseline="0" dirty="0">
                          <a:solidFill>
                            <a:srgbClr val="000000"/>
                          </a:solidFill>
                          <a:effectLst/>
                          <a:latin typeface="Arial" panose="020B0604020202020204" pitchFamily="34" charset="0"/>
                          <a:ea typeface="+mn-ea"/>
                          <a:cs typeface="Arial" panose="020B0604020202020204" pitchFamily="34" charset="0"/>
                        </a:rPr>
                        <a:t>10,000</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6" marR="9526" marT="9531" marB="0" anchor="ctr">
                    <a:lnR w="12700" cap="flat" cmpd="sng" algn="ctr">
                      <a:solidFill>
                        <a:schemeClr val="bg2"/>
                      </a:solidFill>
                      <a:prstDash val="solid"/>
                      <a:round/>
                      <a:headEnd type="none" w="med" len="med"/>
                      <a:tailEnd type="none" w="med" len="med"/>
                    </a:lnR>
                    <a:lnB w="12700" cap="flat" cmpd="sng" algn="ctr">
                      <a:solidFill>
                        <a:schemeClr val="bg2"/>
                      </a:solidFill>
                      <a:prstDash val="solid"/>
                      <a:round/>
                      <a:headEnd type="none" w="med" len="med"/>
                      <a:tailEnd type="none" w="med" len="med"/>
                    </a:lnB>
                    <a:solidFill>
                      <a:srgbClr val="E31B23">
                        <a:alpha val="10000"/>
                      </a:srgbClr>
                    </a:solidFill>
                  </a:tcPr>
                </a:tc>
                <a:extLst>
                  <a:ext uri="{0D108BD9-81ED-4DB2-BD59-A6C34878D82A}">
                    <a16:rowId xmlns:a16="http://schemas.microsoft.com/office/drawing/2014/main" val="10004"/>
                  </a:ext>
                </a:extLst>
              </a:tr>
            </a:tbl>
          </a:graphicData>
        </a:graphic>
      </p:graphicFrame>
      <p:pic>
        <p:nvPicPr>
          <p:cNvPr id="141344" name="Picture 3">
            <a:extLst>
              <a:ext uri="{FF2B5EF4-FFF2-40B4-BE49-F238E27FC236}">
                <a16:creationId xmlns:a16="http://schemas.microsoft.com/office/drawing/2014/main" id="{FEB323E7-7A71-41F1-A6E6-FA2F4FE057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0375" y="3268663"/>
            <a:ext cx="4841875" cy="300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62" name="Object 1" hidden="1">
            <a:extLst>
              <a:ext uri="{FF2B5EF4-FFF2-40B4-BE49-F238E27FC236}">
                <a16:creationId xmlns:a16="http://schemas.microsoft.com/office/drawing/2014/main" id="{58D6466E-654F-4392-B358-719FC43B7BAA}"/>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375" name="think-cell Slide" r:id="rId5" imgW="360" imgH="360" progId="TCLayout.ActiveDocument.1">
                  <p:embed/>
                </p:oleObj>
              </mc:Choice>
              <mc:Fallback>
                <p:oleObj name="think-cell Slide" r:id="rId5" imgW="360" imgH="360" progId="TCLayout.ActiveDocument.1">
                  <p:embed/>
                  <p:pic>
                    <p:nvPicPr>
                      <p:cNvPr id="0" name="Object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ounded Rectangle 14">
            <a:extLst>
              <a:ext uri="{FF2B5EF4-FFF2-40B4-BE49-F238E27FC236}">
                <a16:creationId xmlns:a16="http://schemas.microsoft.com/office/drawing/2014/main" id="{686966B3-56A0-4208-9449-D6D11E39B260}"/>
              </a:ext>
            </a:extLst>
          </p:cNvPr>
          <p:cNvSpPr/>
          <p:nvPr/>
        </p:nvSpPr>
        <p:spPr>
          <a:xfrm>
            <a:off x="6462713" y="3513138"/>
            <a:ext cx="5480050" cy="2787650"/>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285750" indent="-285750" eaLnBrk="1" fontAlgn="auto" hangingPunct="1">
              <a:lnSpc>
                <a:spcPct val="114000"/>
              </a:lnSpc>
              <a:spcBef>
                <a:spcPts val="0"/>
              </a:spcBef>
              <a:spcAft>
                <a:spcPts val="300"/>
              </a:spcAft>
              <a:buFont typeface="Arial" panose="020B0604020202020204" pitchFamily="34" charset="0"/>
              <a:buChar char="•"/>
              <a:defRPr/>
            </a:pPr>
            <a:endParaRPr lang="en-US" sz="1600" dirty="0">
              <a:solidFill>
                <a:prstClr val="black"/>
              </a:solidFill>
            </a:endParaRPr>
          </a:p>
        </p:txBody>
      </p:sp>
      <p:sp>
        <p:nvSpPr>
          <p:cNvPr id="143364" name="Title 4">
            <a:extLst>
              <a:ext uri="{FF2B5EF4-FFF2-40B4-BE49-F238E27FC236}">
                <a16:creationId xmlns:a16="http://schemas.microsoft.com/office/drawing/2014/main" id="{7C5C6230-264D-4CE5-A815-2BBBAD42463E}"/>
              </a:ext>
            </a:extLst>
          </p:cNvPr>
          <p:cNvSpPr>
            <a:spLocks noGrp="1" noChangeArrowheads="1"/>
          </p:cNvSpPr>
          <p:nvPr>
            <p:ph type="title"/>
          </p:nvPr>
        </p:nvSpPr>
        <p:spPr>
          <a:xfrm>
            <a:off x="611188" y="14288"/>
            <a:ext cx="11580812" cy="822325"/>
          </a:xfrm>
        </p:spPr>
        <p:txBody>
          <a:bodyPr/>
          <a:lstStyle/>
          <a:p>
            <a:pPr algn="ctr"/>
            <a:r>
              <a:rPr lang="en-US" altLang="en-US"/>
              <a:t>Claims Fraud Detection</a:t>
            </a:r>
          </a:p>
        </p:txBody>
      </p:sp>
      <p:sp>
        <p:nvSpPr>
          <p:cNvPr id="23" name="Rectangle 22">
            <a:extLst>
              <a:ext uri="{FF2B5EF4-FFF2-40B4-BE49-F238E27FC236}">
                <a16:creationId xmlns:a16="http://schemas.microsoft.com/office/drawing/2014/main" id="{38C53EFB-66A6-4CD5-939D-6FF4B3E203A8}"/>
              </a:ext>
            </a:extLst>
          </p:cNvPr>
          <p:cNvSpPr/>
          <p:nvPr/>
        </p:nvSpPr>
        <p:spPr>
          <a:xfrm>
            <a:off x="958850" y="836613"/>
            <a:ext cx="10668000" cy="639762"/>
          </a:xfrm>
          <a:prstGeom prst="rect">
            <a:avLst/>
          </a:prstGeom>
          <a:ln>
            <a:solidFill>
              <a:srgbClr val="CEC7B1"/>
            </a:solidFill>
          </a:ln>
        </p:spPr>
        <p:style>
          <a:lnRef idx="2">
            <a:schemeClr val="accent5"/>
          </a:lnRef>
          <a:fillRef idx="1">
            <a:schemeClr val="lt1"/>
          </a:fillRef>
          <a:effectRef idx="0">
            <a:schemeClr val="accent5"/>
          </a:effectRef>
          <a:fontRef idx="minor">
            <a:schemeClr val="dk1"/>
          </a:fontRef>
        </p:style>
        <p:txBody>
          <a:bodyPr>
            <a:spAutoFit/>
          </a:bodyPr>
          <a:lstStyle/>
          <a:p>
            <a:pPr algn="ctr" eaLnBrk="1" fontAlgn="auto" hangingPunct="1">
              <a:spcBef>
                <a:spcPts val="0"/>
              </a:spcBef>
              <a:spcAft>
                <a:spcPts val="0"/>
              </a:spcAft>
              <a:defRPr/>
            </a:pPr>
            <a:r>
              <a:rPr lang="en-US" dirty="0">
                <a:solidFill>
                  <a:schemeClr val="tx1"/>
                </a:solidFill>
              </a:rPr>
              <a:t>An insurance company was interested in a consistent and effective fraud detection procedure which optimized the use of limited investigation resources.</a:t>
            </a:r>
          </a:p>
        </p:txBody>
      </p:sp>
      <p:sp>
        <p:nvSpPr>
          <p:cNvPr id="9" name="Rounded Rectangle 8">
            <a:extLst>
              <a:ext uri="{FF2B5EF4-FFF2-40B4-BE49-F238E27FC236}">
                <a16:creationId xmlns:a16="http://schemas.microsoft.com/office/drawing/2014/main" id="{A4DE5B7F-3F48-4586-8116-56656C521768}"/>
              </a:ext>
            </a:extLst>
          </p:cNvPr>
          <p:cNvSpPr/>
          <p:nvPr/>
        </p:nvSpPr>
        <p:spPr>
          <a:xfrm>
            <a:off x="958850" y="1927225"/>
            <a:ext cx="5018088" cy="1670050"/>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285750" indent="-169863" eaLnBrk="1" fontAlgn="auto" hangingPunct="1">
              <a:lnSpc>
                <a:spcPct val="113000"/>
              </a:lnSpc>
              <a:spcBef>
                <a:spcPts val="300"/>
              </a:spcBef>
              <a:spcAft>
                <a:spcPts val="300"/>
              </a:spcAft>
              <a:buFont typeface="Arial" panose="020B0604020202020204" pitchFamily="34" charset="0"/>
              <a:buChar char="•"/>
              <a:defRPr/>
            </a:pPr>
            <a:r>
              <a:rPr lang="en-US" sz="1600" dirty="0">
                <a:solidFill>
                  <a:schemeClr val="tx1"/>
                </a:solidFill>
                <a:latin typeface="Arial" panose="020B0604020202020204" pitchFamily="34" charset="0"/>
                <a:cs typeface="Arial" panose="020B0604020202020204" pitchFamily="34" charset="0"/>
              </a:rPr>
              <a:t>Determine how likely an incoming claim is a fraudulent case and take appropriate action</a:t>
            </a:r>
          </a:p>
          <a:p>
            <a:pPr marL="285750" indent="-169863" eaLnBrk="1" fontAlgn="auto" hangingPunct="1">
              <a:lnSpc>
                <a:spcPct val="113000"/>
              </a:lnSpc>
              <a:spcBef>
                <a:spcPts val="300"/>
              </a:spcBef>
              <a:spcAft>
                <a:spcPts val="300"/>
              </a:spcAft>
              <a:buFont typeface="Arial" panose="020B0604020202020204" pitchFamily="34" charset="0"/>
              <a:buChar char="•"/>
              <a:defRPr/>
            </a:pPr>
            <a:r>
              <a:rPr lang="en-US" sz="1600" dirty="0">
                <a:solidFill>
                  <a:schemeClr val="tx1"/>
                </a:solidFill>
                <a:latin typeface="Arial" panose="020B0604020202020204" pitchFamily="34" charset="0"/>
                <a:cs typeface="Arial" panose="020B0604020202020204" pitchFamily="34" charset="0"/>
              </a:rPr>
              <a:t>Make the best use of limited claim investigation resources</a:t>
            </a:r>
          </a:p>
        </p:txBody>
      </p:sp>
      <p:sp>
        <p:nvSpPr>
          <p:cNvPr id="10" name="Rectangle 9">
            <a:extLst>
              <a:ext uri="{FF2B5EF4-FFF2-40B4-BE49-F238E27FC236}">
                <a16:creationId xmlns:a16="http://schemas.microsoft.com/office/drawing/2014/main" id="{956F75FF-B3F1-4C8F-99B2-EB1D640FD946}"/>
              </a:ext>
            </a:extLst>
          </p:cNvPr>
          <p:cNvSpPr/>
          <p:nvPr/>
        </p:nvSpPr>
        <p:spPr>
          <a:xfrm>
            <a:off x="958850" y="1639888"/>
            <a:ext cx="5018088" cy="2873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latin typeface="Arial" pitchFamily="34" charset="0"/>
                <a:cs typeface="Arial" pitchFamily="34" charset="0"/>
              </a:rPr>
              <a:t>Objectives</a:t>
            </a:r>
          </a:p>
        </p:txBody>
      </p:sp>
      <p:sp>
        <p:nvSpPr>
          <p:cNvPr id="11" name="Rounded Rectangle 10">
            <a:extLst>
              <a:ext uri="{FF2B5EF4-FFF2-40B4-BE49-F238E27FC236}">
                <a16:creationId xmlns:a16="http://schemas.microsoft.com/office/drawing/2014/main" id="{003D253A-C381-4C3E-A7C1-99A9300D5D30}"/>
              </a:ext>
            </a:extLst>
          </p:cNvPr>
          <p:cNvSpPr/>
          <p:nvPr/>
        </p:nvSpPr>
        <p:spPr>
          <a:xfrm>
            <a:off x="958850" y="4268788"/>
            <a:ext cx="5018088" cy="2032000"/>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285750" indent="-169863" eaLnBrk="1" fontAlgn="auto" hangingPunct="1">
              <a:lnSpc>
                <a:spcPct val="113000"/>
              </a:lnSpc>
              <a:spcBef>
                <a:spcPts val="300"/>
              </a:spcBef>
              <a:spcAft>
                <a:spcPts val="600"/>
              </a:spcAft>
              <a:buFont typeface="Arial" panose="020B0604020202020204" pitchFamily="34" charset="0"/>
              <a:buChar char="•"/>
              <a:defRPr/>
            </a:pPr>
            <a:r>
              <a:rPr lang="en-US" sz="1600" dirty="0">
                <a:solidFill>
                  <a:schemeClr val="tx1"/>
                </a:solidFill>
                <a:latin typeface="Arial" panose="020B0604020202020204" pitchFamily="34" charset="0"/>
                <a:cs typeface="Arial" panose="020B0604020202020204" pitchFamily="34" charset="0"/>
              </a:rPr>
              <a:t>Use claims experience data that have been investigated with known results</a:t>
            </a:r>
          </a:p>
          <a:p>
            <a:pPr marL="285750" indent="-169863" eaLnBrk="1" fontAlgn="auto" hangingPunct="1">
              <a:lnSpc>
                <a:spcPct val="113000"/>
              </a:lnSpc>
              <a:spcBef>
                <a:spcPts val="300"/>
              </a:spcBef>
              <a:spcAft>
                <a:spcPts val="600"/>
              </a:spcAft>
              <a:buFont typeface="Arial" panose="020B0604020202020204" pitchFamily="34" charset="0"/>
              <a:buChar char="•"/>
              <a:defRPr/>
            </a:pPr>
            <a:r>
              <a:rPr lang="en-US" sz="1600" dirty="0">
                <a:solidFill>
                  <a:schemeClr val="tx1"/>
                </a:solidFill>
                <a:latin typeface="Arial" panose="020B0604020202020204" pitchFamily="34" charset="0"/>
                <a:cs typeface="Arial" panose="020B0604020202020204" pitchFamily="34" charset="0"/>
              </a:rPr>
              <a:t>Combined customer demographic information, policy information, and claim background</a:t>
            </a:r>
            <a:br>
              <a:rPr lang="en-US" sz="1600" dirty="0">
                <a:solidFill>
                  <a:schemeClr val="tx1"/>
                </a:solidFill>
                <a:latin typeface="Arial" panose="020B0604020202020204" pitchFamily="34" charset="0"/>
                <a:cs typeface="Arial" panose="020B0604020202020204" pitchFamily="34" charset="0"/>
              </a:rPr>
            </a:br>
            <a:endParaRPr lang="en-US" dirty="0">
              <a:solidFill>
                <a:schemeClr val="tx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DEA018BA-BD62-4C4F-9EBB-A674D0EF8DA6}"/>
              </a:ext>
            </a:extLst>
          </p:cNvPr>
          <p:cNvSpPr/>
          <p:nvPr/>
        </p:nvSpPr>
        <p:spPr>
          <a:xfrm>
            <a:off x="958850" y="3981450"/>
            <a:ext cx="5018088" cy="3127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latin typeface="Arial" pitchFamily="34" charset="0"/>
                <a:cs typeface="Arial" pitchFamily="34" charset="0"/>
              </a:rPr>
              <a:t>Data</a:t>
            </a:r>
          </a:p>
        </p:txBody>
      </p:sp>
      <p:sp>
        <p:nvSpPr>
          <p:cNvPr id="13" name="Rounded Rectangle 12">
            <a:extLst>
              <a:ext uri="{FF2B5EF4-FFF2-40B4-BE49-F238E27FC236}">
                <a16:creationId xmlns:a16="http://schemas.microsoft.com/office/drawing/2014/main" id="{9D0551FE-F373-44FD-A6B5-41F958230B7C}"/>
              </a:ext>
            </a:extLst>
          </p:cNvPr>
          <p:cNvSpPr/>
          <p:nvPr/>
        </p:nvSpPr>
        <p:spPr>
          <a:xfrm>
            <a:off x="6462713" y="1927225"/>
            <a:ext cx="5480050" cy="1585913"/>
          </a:xfrm>
          <a:prstGeom prst="roundRect">
            <a:avLst>
              <a:gd name="adj" fmla="val 0"/>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290513" indent="-179388" eaLnBrk="1" fontAlgn="auto" hangingPunct="1">
              <a:lnSpc>
                <a:spcPct val="113000"/>
              </a:lnSpc>
              <a:spcBef>
                <a:spcPts val="300"/>
              </a:spcBef>
              <a:spcAft>
                <a:spcPts val="300"/>
              </a:spcAft>
              <a:buFont typeface="Arial" panose="020B0604020202020204" pitchFamily="34" charset="0"/>
              <a:buChar char="•"/>
              <a:defRPr/>
            </a:pPr>
            <a:r>
              <a:rPr lang="en-US" sz="1600" dirty="0">
                <a:solidFill>
                  <a:schemeClr val="tx1"/>
                </a:solidFill>
                <a:latin typeface="Arial" panose="020B0604020202020204" pitchFamily="34" charset="0"/>
                <a:cs typeface="Arial" panose="020B0604020202020204" pitchFamily="34" charset="0"/>
              </a:rPr>
              <a:t>No need to allocate any resource for the best 25% claims, while put vigorous investigation on the worst 25% </a:t>
            </a:r>
          </a:p>
          <a:p>
            <a:pPr marL="290513" indent="-179388" eaLnBrk="1" fontAlgn="auto" hangingPunct="1">
              <a:lnSpc>
                <a:spcPct val="113000"/>
              </a:lnSpc>
              <a:spcBef>
                <a:spcPts val="300"/>
              </a:spcBef>
              <a:spcAft>
                <a:spcPts val="300"/>
              </a:spcAft>
              <a:buFont typeface="Arial" panose="020B0604020202020204" pitchFamily="34" charset="0"/>
              <a:buChar char="•"/>
              <a:defRPr/>
            </a:pPr>
            <a:r>
              <a:rPr lang="en-US" sz="1600" dirty="0">
                <a:solidFill>
                  <a:schemeClr val="tx1"/>
                </a:solidFill>
                <a:latin typeface="Arial" panose="020B0604020202020204" pitchFamily="34" charset="0"/>
                <a:cs typeface="Arial" panose="020B0604020202020204" pitchFamily="34" charset="0"/>
              </a:rPr>
              <a:t>Gain insights on the driving factors of fraud cases to incorporate into pricing bases</a:t>
            </a:r>
          </a:p>
        </p:txBody>
      </p:sp>
      <p:sp>
        <p:nvSpPr>
          <p:cNvPr id="14" name="Rectangle 13">
            <a:extLst>
              <a:ext uri="{FF2B5EF4-FFF2-40B4-BE49-F238E27FC236}">
                <a16:creationId xmlns:a16="http://schemas.microsoft.com/office/drawing/2014/main" id="{63CDD549-ADF7-478E-AF42-7596D79003CC}"/>
              </a:ext>
            </a:extLst>
          </p:cNvPr>
          <p:cNvSpPr/>
          <p:nvPr/>
        </p:nvSpPr>
        <p:spPr>
          <a:xfrm>
            <a:off x="6462713" y="1639888"/>
            <a:ext cx="5480050" cy="2873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latin typeface="Arial" pitchFamily="34" charset="0"/>
                <a:cs typeface="Arial" pitchFamily="34" charset="0"/>
              </a:rPr>
              <a:t>Business Application &amp; Validation</a:t>
            </a:r>
          </a:p>
        </p:txBody>
      </p:sp>
      <p:pic>
        <p:nvPicPr>
          <p:cNvPr id="143372" name="Picture 5">
            <a:extLst>
              <a:ext uri="{FF2B5EF4-FFF2-40B4-BE49-F238E27FC236}">
                <a16:creationId xmlns:a16="http://schemas.microsoft.com/office/drawing/2014/main" id="{10106F82-27D2-47D2-AE0A-ABEADBD400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8582" b="3735"/>
          <a:stretch>
            <a:fillRect/>
          </a:stretch>
        </p:blipFill>
        <p:spPr bwMode="auto">
          <a:xfrm>
            <a:off x="6856413" y="3463925"/>
            <a:ext cx="4414837" cy="283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77E09A5B-97BA-4A58-8A5B-18E4A61B8050}"/>
              </a:ext>
            </a:extLst>
          </p:cNvPr>
          <p:cNvSpPr/>
          <p:nvPr/>
        </p:nvSpPr>
        <p:spPr>
          <a:xfrm>
            <a:off x="6975475" y="3513138"/>
            <a:ext cx="339725" cy="2509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a:extLst>
              <a:ext uri="{FF2B5EF4-FFF2-40B4-BE49-F238E27FC236}">
                <a16:creationId xmlns:a16="http://schemas.microsoft.com/office/drawing/2014/main" id="{A56E4C09-C258-4AC9-925C-FF9039270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857" b="4332"/>
          <a:stretch>
            <a:fillRect/>
          </a:stretch>
        </p:blipFill>
        <p:spPr bwMode="auto">
          <a:xfrm>
            <a:off x="1725613" y="138113"/>
            <a:ext cx="8470900" cy="604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5411" name="TextBox 2">
            <a:extLst>
              <a:ext uri="{FF2B5EF4-FFF2-40B4-BE49-F238E27FC236}">
                <a16:creationId xmlns:a16="http://schemas.microsoft.com/office/drawing/2014/main" id="{431D68D8-D1A0-47AA-B059-C578F0E9C886}"/>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a:extLst>
              <a:ext uri="{FF2B5EF4-FFF2-40B4-BE49-F238E27FC236}">
                <a16:creationId xmlns:a16="http://schemas.microsoft.com/office/drawing/2014/main" id="{07EAE1B4-9A3C-4F16-808E-8F87E7840BB2}"/>
              </a:ext>
            </a:extLst>
          </p:cNvPr>
          <p:cNvSpPr>
            <a:spLocks noGrp="1" noChangeArrowheads="1"/>
          </p:cNvSpPr>
          <p:nvPr>
            <p:ph type="title"/>
          </p:nvPr>
        </p:nvSpPr>
        <p:spPr/>
        <p:txBody>
          <a:bodyPr/>
          <a:lstStyle/>
          <a:p>
            <a:r>
              <a:rPr lang="en-US" altLang="en-US"/>
              <a:t>An Insurance Example</a:t>
            </a:r>
          </a:p>
        </p:txBody>
      </p:sp>
      <p:sp>
        <p:nvSpPr>
          <p:cNvPr id="3" name="Content Placeholder 2">
            <a:extLst>
              <a:ext uri="{FF2B5EF4-FFF2-40B4-BE49-F238E27FC236}">
                <a16:creationId xmlns:a16="http://schemas.microsoft.com/office/drawing/2014/main" id="{4E9B7D07-E325-45C2-B21A-8F00D5401968}"/>
              </a:ext>
            </a:extLst>
          </p:cNvPr>
          <p:cNvSpPr>
            <a:spLocks noGrp="1" noChangeArrowheads="1"/>
          </p:cNvSpPr>
          <p:nvPr>
            <p:ph idx="1"/>
          </p:nvPr>
        </p:nvSpPr>
        <p:spPr/>
        <p:txBody>
          <a:bodyPr/>
          <a:lstStyle/>
          <a:p>
            <a:r>
              <a:rPr lang="en-US" altLang="en-US"/>
              <a:t>When is 6 billion dollars more important than 30 billion dollars?</a:t>
            </a:r>
          </a:p>
          <a:p>
            <a:endParaRPr lang="en-US" altLang="en-US"/>
          </a:p>
          <a:p>
            <a:r>
              <a:rPr lang="en-US" altLang="en-US"/>
              <a:t>When it causes the 30 billion dollar asset company to go into receivership!</a:t>
            </a:r>
          </a:p>
        </p:txBody>
      </p:sp>
      <p:sp>
        <p:nvSpPr>
          <p:cNvPr id="4" name="TextBox 3">
            <a:extLst>
              <a:ext uri="{FF2B5EF4-FFF2-40B4-BE49-F238E27FC236}">
                <a16:creationId xmlns:a16="http://schemas.microsoft.com/office/drawing/2014/main" id="{22BF72F5-F4C7-4A6B-BDA7-17CF544DE495}"/>
              </a:ext>
            </a:extLst>
          </p:cNvPr>
          <p:cNvSpPr txBox="1">
            <a:spLocks noChangeArrowheads="1"/>
          </p:cNvSpPr>
          <p:nvPr/>
        </p:nvSpPr>
        <p:spPr bwMode="auto">
          <a:xfrm>
            <a:off x="2584450" y="4827588"/>
            <a:ext cx="3773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rgbClr val="7030A0"/>
                </a:solidFill>
              </a:rPr>
              <a:t>A conditional tail expectation (CTE) may be necessary but not sufficient!</a:t>
            </a:r>
          </a:p>
        </p:txBody>
      </p:sp>
      <p:sp>
        <p:nvSpPr>
          <p:cNvPr id="147461" name="TextBox 4">
            <a:extLst>
              <a:ext uri="{FF2B5EF4-FFF2-40B4-BE49-F238E27FC236}">
                <a16:creationId xmlns:a16="http://schemas.microsoft.com/office/drawing/2014/main" id="{F84D38AC-7855-4F15-B9B1-B2B56D10F6DA}"/>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CB464EC4-B03A-4EF9-8C8A-342693243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776288"/>
            <a:ext cx="282892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extBox 4">
            <a:extLst>
              <a:ext uri="{FF2B5EF4-FFF2-40B4-BE49-F238E27FC236}">
                <a16:creationId xmlns:a16="http://schemas.microsoft.com/office/drawing/2014/main" id="{0B177D5C-5E1A-4429-96FD-C62722E8A999}"/>
              </a:ext>
            </a:extLst>
          </p:cNvPr>
          <p:cNvSpPr txBox="1">
            <a:spLocks noChangeArrowheads="1"/>
          </p:cNvSpPr>
          <p:nvPr/>
        </p:nvSpPr>
        <p:spPr bwMode="auto">
          <a:xfrm>
            <a:off x="328613" y="784225"/>
            <a:ext cx="55864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In 1979, I needed an additional 16 K Language Card for my Apple II (in order to program in UCSD Pascal). It cost me more than $300 for the 16 K of additional random access storage. There was no option then for a hard drive.</a:t>
            </a:r>
          </a:p>
        </p:txBody>
      </p:sp>
      <p:sp>
        <p:nvSpPr>
          <p:cNvPr id="20484" name="TextBox 7">
            <a:extLst>
              <a:ext uri="{FF2B5EF4-FFF2-40B4-BE49-F238E27FC236}">
                <a16:creationId xmlns:a16="http://schemas.microsoft.com/office/drawing/2014/main" id="{7C168504-1770-4E77-9614-B99AE80276D8}"/>
              </a:ext>
            </a:extLst>
          </p:cNvPr>
          <p:cNvSpPr txBox="1">
            <a:spLocks noChangeArrowheads="1"/>
          </p:cNvSpPr>
          <p:nvPr/>
        </p:nvSpPr>
        <p:spPr bwMode="auto">
          <a:xfrm>
            <a:off x="9236075" y="935038"/>
            <a:ext cx="2193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Today, you can buy a 4 Terabyte hard drive for under $100.</a:t>
            </a:r>
          </a:p>
        </p:txBody>
      </p:sp>
      <p:sp>
        <p:nvSpPr>
          <p:cNvPr id="20485" name="Rectangle 1">
            <a:extLst>
              <a:ext uri="{FF2B5EF4-FFF2-40B4-BE49-F238E27FC236}">
                <a16:creationId xmlns:a16="http://schemas.microsoft.com/office/drawing/2014/main" id="{800E39E8-6667-4B26-962B-E2E76D7C37AE}"/>
              </a:ext>
            </a:extLst>
          </p:cNvPr>
          <p:cNvSpPr>
            <a:spLocks noChangeArrowheads="1"/>
          </p:cNvSpPr>
          <p:nvPr/>
        </p:nvSpPr>
        <p:spPr bwMode="auto">
          <a:xfrm>
            <a:off x="493713" y="3465513"/>
            <a:ext cx="11395075"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i="1">
                <a:solidFill>
                  <a:srgbClr val="7030A0"/>
                </a:solidFill>
                <a:latin typeface="Arial" panose="020B0604020202020204" pitchFamily="34" charset="0"/>
              </a:rPr>
              <a:t>"Today, your cell phone has more computer power than all of NASA back in 1969, when it placed two astronauts on the moon."</a:t>
            </a:r>
            <a:r>
              <a:rPr lang="en-US" altLang="en-US">
                <a:solidFill>
                  <a:srgbClr val="000000"/>
                </a:solidFill>
                <a:latin typeface="Arial" panose="020B0604020202020204" pitchFamily="34" charset="0"/>
              </a:rPr>
              <a:t> - </a:t>
            </a:r>
            <a:r>
              <a:rPr lang="en-US" altLang="en-US"/>
              <a:t>Dr. Michio Kaku, 2014 (theoretical physicist, futurist, and popularizer of science; professor of theoretical physics at the City College of New York and CUNY Graduate Center.)</a:t>
            </a:r>
          </a:p>
        </p:txBody>
      </p:sp>
      <p:sp>
        <p:nvSpPr>
          <p:cNvPr id="20486" name="TextBox 9">
            <a:extLst>
              <a:ext uri="{FF2B5EF4-FFF2-40B4-BE49-F238E27FC236}">
                <a16:creationId xmlns:a16="http://schemas.microsoft.com/office/drawing/2014/main" id="{FD34400B-F3D3-46E8-80F8-FE5CBC1A173F}"/>
              </a:ext>
            </a:extLst>
          </p:cNvPr>
          <p:cNvSpPr txBox="1">
            <a:spLocks noChangeArrowheads="1"/>
          </p:cNvSpPr>
          <p:nvPr/>
        </p:nvSpPr>
        <p:spPr bwMode="auto">
          <a:xfrm>
            <a:off x="139700" y="211138"/>
            <a:ext cx="11658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t>Machine Learning had to wait for ample and affordable data, computing power, and storage</a:t>
            </a:r>
          </a:p>
        </p:txBody>
      </p:sp>
      <p:sp>
        <p:nvSpPr>
          <p:cNvPr id="20487" name="TextBox 3">
            <a:extLst>
              <a:ext uri="{FF2B5EF4-FFF2-40B4-BE49-F238E27FC236}">
                <a16:creationId xmlns:a16="http://schemas.microsoft.com/office/drawing/2014/main" id="{8B78A539-0EAD-452C-82A1-1C31DF0D96B0}"/>
              </a:ext>
            </a:extLst>
          </p:cNvPr>
          <p:cNvSpPr txBox="1">
            <a:spLocks noChangeArrowheads="1"/>
          </p:cNvSpPr>
          <p:nvPr/>
        </p:nvSpPr>
        <p:spPr bwMode="auto">
          <a:xfrm rot="925624">
            <a:off x="882650" y="5067300"/>
            <a:ext cx="38131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000"/>
              <a:t>The wait is over!</a:t>
            </a:r>
          </a:p>
        </p:txBody>
      </p:sp>
      <p:graphicFrame>
        <p:nvGraphicFramePr>
          <p:cNvPr id="7" name="Table 6">
            <a:extLst>
              <a:ext uri="{FF2B5EF4-FFF2-40B4-BE49-F238E27FC236}">
                <a16:creationId xmlns:a16="http://schemas.microsoft.com/office/drawing/2014/main" id="{250F02C9-5E61-47B4-9093-F273BF8728E9}"/>
              </a:ext>
            </a:extLst>
          </p:cNvPr>
          <p:cNvGraphicFramePr>
            <a:graphicFrameLocks noGrp="1"/>
          </p:cNvGraphicFramePr>
          <p:nvPr/>
        </p:nvGraphicFramePr>
        <p:xfrm>
          <a:off x="4721225" y="4946650"/>
          <a:ext cx="6861176" cy="1106724"/>
        </p:xfrm>
        <a:graphic>
          <a:graphicData uri="http://schemas.openxmlformats.org/drawingml/2006/table">
            <a:tbl>
              <a:tblPr firstRow="1" bandRow="1">
                <a:tableStyleId>{F5AB1C69-6EDB-4FF4-983F-18BD219EF322}</a:tableStyleId>
              </a:tblPr>
              <a:tblGrid>
                <a:gridCol w="1715294">
                  <a:extLst>
                    <a:ext uri="{9D8B030D-6E8A-4147-A177-3AD203B41FA5}">
                      <a16:colId xmlns:a16="http://schemas.microsoft.com/office/drawing/2014/main" val="3946659588"/>
                    </a:ext>
                  </a:extLst>
                </a:gridCol>
                <a:gridCol w="1715294">
                  <a:extLst>
                    <a:ext uri="{9D8B030D-6E8A-4147-A177-3AD203B41FA5}">
                      <a16:colId xmlns:a16="http://schemas.microsoft.com/office/drawing/2014/main" val="1526416024"/>
                    </a:ext>
                  </a:extLst>
                </a:gridCol>
                <a:gridCol w="1715294">
                  <a:extLst>
                    <a:ext uri="{9D8B030D-6E8A-4147-A177-3AD203B41FA5}">
                      <a16:colId xmlns:a16="http://schemas.microsoft.com/office/drawing/2014/main" val="1464942096"/>
                    </a:ext>
                  </a:extLst>
                </a:gridCol>
                <a:gridCol w="1715294">
                  <a:extLst>
                    <a:ext uri="{9D8B030D-6E8A-4147-A177-3AD203B41FA5}">
                      <a16:colId xmlns:a16="http://schemas.microsoft.com/office/drawing/2014/main" val="2470624704"/>
                    </a:ext>
                  </a:extLst>
                </a:gridCol>
              </a:tblGrid>
              <a:tr h="365446">
                <a:tc>
                  <a:txBody>
                    <a:bodyPr/>
                    <a:lstStyle/>
                    <a:p>
                      <a:r>
                        <a:rPr lang="en-US" sz="1800" dirty="0"/>
                        <a:t>Cost</a:t>
                      </a:r>
                    </a:p>
                  </a:txBody>
                  <a:tcPr marL="91439" marR="91439" marT="45681" marB="45681"/>
                </a:tc>
                <a:tc>
                  <a:txBody>
                    <a:bodyPr/>
                    <a:lstStyle/>
                    <a:p>
                      <a:r>
                        <a:rPr lang="en-US" sz="1800" dirty="0"/>
                        <a:t>KB</a:t>
                      </a:r>
                    </a:p>
                  </a:txBody>
                  <a:tcPr marL="91439" marR="91439" marT="45681" marB="45681"/>
                </a:tc>
                <a:tc>
                  <a:txBody>
                    <a:bodyPr/>
                    <a:lstStyle/>
                    <a:p>
                      <a:r>
                        <a:rPr lang="en-US" sz="1800" dirty="0"/>
                        <a:t>Cost/KB      </a:t>
                      </a:r>
                    </a:p>
                  </a:txBody>
                  <a:tcPr marL="91439" marR="91439" marT="45681" marB="45681"/>
                </a:tc>
                <a:tc>
                  <a:txBody>
                    <a:bodyPr/>
                    <a:lstStyle/>
                    <a:p>
                      <a:r>
                        <a:rPr lang="en-US" sz="1800" dirty="0"/>
                        <a:t>Cost/GB</a:t>
                      </a:r>
                    </a:p>
                  </a:txBody>
                  <a:tcPr marL="91439" marR="91439" marT="45681" marB="45681"/>
                </a:tc>
                <a:extLst>
                  <a:ext uri="{0D108BD9-81ED-4DB2-BD59-A6C34878D82A}">
                    <a16:rowId xmlns:a16="http://schemas.microsoft.com/office/drawing/2014/main" val="1692852650"/>
                  </a:ext>
                </a:extLst>
              </a:tr>
              <a:tr h="370521">
                <a:tc>
                  <a:txBody>
                    <a:bodyPr/>
                    <a:lstStyle/>
                    <a:p>
                      <a:r>
                        <a:rPr lang="en-US" sz="1800" dirty="0"/>
                        <a:t>$300 (1979)</a:t>
                      </a:r>
                    </a:p>
                  </a:txBody>
                  <a:tcPr marL="91439" marR="91439" marT="45681" marB="45681"/>
                </a:tc>
                <a:tc>
                  <a:txBody>
                    <a:bodyPr/>
                    <a:lstStyle/>
                    <a:p>
                      <a:r>
                        <a:rPr lang="en-US" sz="1800" dirty="0"/>
                        <a:t>16</a:t>
                      </a:r>
                    </a:p>
                  </a:txBody>
                  <a:tcPr marL="91439" marR="91439" marT="45681" marB="45681"/>
                </a:tc>
                <a:tc>
                  <a:txBody>
                    <a:bodyPr/>
                    <a:lstStyle/>
                    <a:p>
                      <a:r>
                        <a:rPr lang="en-US" sz="1800" dirty="0"/>
                        <a:t>$18.75</a:t>
                      </a:r>
                    </a:p>
                  </a:txBody>
                  <a:tcPr marL="91439" marR="91439" marT="45681" marB="45681"/>
                </a:tc>
                <a:tc>
                  <a:txBody>
                    <a:bodyPr/>
                    <a:lstStyle/>
                    <a:p>
                      <a:r>
                        <a:rPr lang="en-US" sz="1800" dirty="0"/>
                        <a:t>$18,750,000</a:t>
                      </a:r>
                    </a:p>
                  </a:txBody>
                  <a:tcPr marL="91439" marR="91439" marT="45681" marB="45681"/>
                </a:tc>
                <a:extLst>
                  <a:ext uri="{0D108BD9-81ED-4DB2-BD59-A6C34878D82A}">
                    <a16:rowId xmlns:a16="http://schemas.microsoft.com/office/drawing/2014/main" val="3677389781"/>
                  </a:ext>
                </a:extLst>
              </a:tr>
              <a:tr h="370521">
                <a:tc>
                  <a:txBody>
                    <a:bodyPr/>
                    <a:lstStyle/>
                    <a:p>
                      <a:r>
                        <a:rPr lang="en-US" sz="1800" dirty="0"/>
                        <a:t>$100 (2017)</a:t>
                      </a:r>
                    </a:p>
                  </a:txBody>
                  <a:tcPr marL="91439" marR="91439" marT="45681" marB="45681"/>
                </a:tc>
                <a:tc>
                  <a:txBody>
                    <a:bodyPr/>
                    <a:lstStyle/>
                    <a:p>
                      <a:r>
                        <a:rPr lang="en-US" sz="1800" dirty="0"/>
                        <a:t>4,000,000,000</a:t>
                      </a:r>
                    </a:p>
                  </a:txBody>
                  <a:tcPr marL="91439" marR="91439" marT="45681" marB="45681"/>
                </a:tc>
                <a:tc>
                  <a:txBody>
                    <a:bodyPr/>
                    <a:lstStyle/>
                    <a:p>
                      <a:r>
                        <a:rPr lang="en-US" sz="1800" dirty="0"/>
                        <a:t>$ 0.000000025</a:t>
                      </a:r>
                    </a:p>
                  </a:txBody>
                  <a:tcPr marL="91439" marR="91439" marT="45681" marB="45681"/>
                </a:tc>
                <a:tc>
                  <a:txBody>
                    <a:bodyPr/>
                    <a:lstStyle/>
                    <a:p>
                      <a:r>
                        <a:rPr lang="en-US" sz="1800" dirty="0"/>
                        <a:t>$ 0.025</a:t>
                      </a:r>
                    </a:p>
                  </a:txBody>
                  <a:tcPr marL="91439" marR="91439" marT="45681" marB="45681"/>
                </a:tc>
                <a:extLst>
                  <a:ext uri="{0D108BD9-81ED-4DB2-BD59-A6C34878D82A}">
                    <a16:rowId xmlns:a16="http://schemas.microsoft.com/office/drawing/2014/main" val="2235048500"/>
                  </a:ext>
                </a:extLst>
              </a:tr>
            </a:tbl>
          </a:graphicData>
        </a:graphic>
      </p:graphicFrame>
      <p:sp>
        <p:nvSpPr>
          <p:cNvPr id="20510" name="TextBox 10">
            <a:extLst>
              <a:ext uri="{FF2B5EF4-FFF2-40B4-BE49-F238E27FC236}">
                <a16:creationId xmlns:a16="http://schemas.microsoft.com/office/drawing/2014/main" id="{65C230E7-6AE9-4289-9867-6782DFF1F593}"/>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EF36F-D6E7-41B7-A9AD-679630051CF0}"/>
              </a:ext>
            </a:extLst>
          </p:cNvPr>
          <p:cNvSpPr>
            <a:spLocks noGrp="1"/>
          </p:cNvSpPr>
          <p:nvPr>
            <p:ph type="title"/>
          </p:nvPr>
        </p:nvSpPr>
        <p:spPr>
          <a:xfrm>
            <a:off x="266700" y="406400"/>
            <a:ext cx="10690225" cy="1114425"/>
          </a:xfrm>
        </p:spPr>
        <p:txBody>
          <a:bodyPr rtlCol="0">
            <a:normAutofit fontScale="90000"/>
          </a:bodyPr>
          <a:lstStyle/>
          <a:p>
            <a:pPr fontAlgn="auto">
              <a:spcAft>
                <a:spcPts val="0"/>
              </a:spcAft>
              <a:defRPr/>
            </a:pPr>
            <a:r>
              <a:rPr lang="en-US" dirty="0"/>
              <a:t>How will AI and machine learning dramatically change future life insurance underwriting?</a:t>
            </a:r>
            <a:br>
              <a:rPr lang="en-US" dirty="0"/>
            </a:br>
            <a:endParaRPr lang="en-US" dirty="0"/>
          </a:p>
        </p:txBody>
      </p:sp>
      <p:sp>
        <p:nvSpPr>
          <p:cNvPr id="3" name="Content Placeholder 2">
            <a:extLst>
              <a:ext uri="{FF2B5EF4-FFF2-40B4-BE49-F238E27FC236}">
                <a16:creationId xmlns:a16="http://schemas.microsoft.com/office/drawing/2014/main" id="{55DC85D1-F881-4204-B400-763055C9A9CB}"/>
              </a:ext>
            </a:extLst>
          </p:cNvPr>
          <p:cNvSpPr>
            <a:spLocks noGrp="1"/>
          </p:cNvSpPr>
          <p:nvPr>
            <p:ph idx="1"/>
          </p:nvPr>
        </p:nvSpPr>
        <p:spPr>
          <a:xfrm>
            <a:off x="892175" y="1752600"/>
            <a:ext cx="6253163" cy="4171950"/>
          </a:xfrm>
        </p:spPr>
        <p:txBody>
          <a:bodyPr rtlCol="0">
            <a:normAutofit fontScale="92500" lnSpcReduction="20000"/>
          </a:bodyPr>
          <a:lstStyle/>
          <a:p>
            <a:pPr marL="0" indent="0" fontAlgn="auto">
              <a:spcAft>
                <a:spcPts val="0"/>
              </a:spcAft>
              <a:buFont typeface="Arial" panose="020B0604020202020204" pitchFamily="34" charset="0"/>
              <a:buNone/>
              <a:defRPr/>
            </a:pPr>
            <a:r>
              <a:rPr lang="en-US" dirty="0"/>
              <a:t>The internet of things will know more about you than any personal doctor could ever hope to know about you.</a:t>
            </a:r>
          </a:p>
          <a:p>
            <a:pPr fontAlgn="auto">
              <a:spcAft>
                <a:spcPts val="0"/>
              </a:spcAft>
              <a:defRPr/>
            </a:pPr>
            <a:r>
              <a:rPr lang="en-US" dirty="0"/>
              <a:t>Wearables; watches, shirts, socks, etc.</a:t>
            </a:r>
          </a:p>
          <a:p>
            <a:pPr fontAlgn="auto">
              <a:spcAft>
                <a:spcPts val="0"/>
              </a:spcAft>
              <a:defRPr/>
            </a:pPr>
            <a:r>
              <a:rPr lang="en-US" dirty="0"/>
              <a:t>Embeddables: pills, nanobots, labs in your bloodstream</a:t>
            </a:r>
          </a:p>
          <a:p>
            <a:pPr fontAlgn="auto">
              <a:spcAft>
                <a:spcPts val="0"/>
              </a:spcAft>
              <a:defRPr/>
            </a:pPr>
            <a:r>
              <a:rPr lang="en-US" dirty="0"/>
              <a:t>Appliances: smart fridge, ‘lav’ results, Kindle reading, movies and shows watched</a:t>
            </a:r>
          </a:p>
          <a:p>
            <a:pPr fontAlgn="auto">
              <a:spcAft>
                <a:spcPts val="0"/>
              </a:spcAft>
              <a:defRPr/>
            </a:pPr>
            <a:r>
              <a:rPr lang="en-US" dirty="0"/>
              <a:t>Consumables: the telltale hamburger, bragging broccoli</a:t>
            </a:r>
          </a:p>
          <a:p>
            <a:pPr fontAlgn="auto">
              <a:spcAft>
                <a:spcPts val="0"/>
              </a:spcAft>
              <a:defRPr/>
            </a:pPr>
            <a:r>
              <a:rPr lang="en-US" dirty="0"/>
              <a:t>These go beyond Big Brother’s wildest dreams!</a:t>
            </a:r>
          </a:p>
          <a:p>
            <a:pPr fontAlgn="auto">
              <a:spcAft>
                <a:spcPts val="0"/>
              </a:spcAft>
              <a:defRPr/>
            </a:pPr>
            <a:endParaRPr lang="en-US" dirty="0"/>
          </a:p>
        </p:txBody>
      </p:sp>
      <p:pic>
        <p:nvPicPr>
          <p:cNvPr id="149508" name="Picture 3">
            <a:extLst>
              <a:ext uri="{FF2B5EF4-FFF2-40B4-BE49-F238E27FC236}">
                <a16:creationId xmlns:a16="http://schemas.microsoft.com/office/drawing/2014/main" id="{9A7376CB-946F-4150-A3DF-0FD9699993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5263" y="1520825"/>
            <a:ext cx="408622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TextBox 4">
            <a:extLst>
              <a:ext uri="{FF2B5EF4-FFF2-40B4-BE49-F238E27FC236}">
                <a16:creationId xmlns:a16="http://schemas.microsoft.com/office/drawing/2014/main" id="{45E209BB-B2C2-4A4B-BB6C-F964CBA91670}"/>
              </a:ext>
            </a:extLst>
          </p:cNvPr>
          <p:cNvSpPr txBox="1">
            <a:spLocks noChangeArrowheads="1"/>
          </p:cNvSpPr>
          <p:nvPr/>
        </p:nvSpPr>
        <p:spPr bwMode="auto">
          <a:xfrm>
            <a:off x="7375525" y="6153150"/>
            <a:ext cx="45370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a:t>RGA patent 8775218 issued July, 2014</a:t>
            </a:r>
          </a:p>
          <a:p>
            <a:pPr eaLnBrk="1" hangingPunct="1"/>
            <a:r>
              <a:rPr lang="en-US" altLang="en-US" sz="1400" b="1"/>
              <a:t>Transforming data </a:t>
            </a:r>
            <a:r>
              <a:rPr lang="en-US" altLang="en-US" sz="1400" b="1" i="1"/>
              <a:t>for rendering </a:t>
            </a:r>
            <a:r>
              <a:rPr lang="en-US" altLang="en-US" sz="1400" b="1"/>
              <a:t>an insurability decision</a:t>
            </a:r>
            <a:endParaRPr lang="en-US" altLang="en-US" sz="1400"/>
          </a:p>
        </p:txBody>
      </p:sp>
      <p:sp>
        <p:nvSpPr>
          <p:cNvPr id="149510" name="TextBox 5">
            <a:extLst>
              <a:ext uri="{FF2B5EF4-FFF2-40B4-BE49-F238E27FC236}">
                <a16:creationId xmlns:a16="http://schemas.microsoft.com/office/drawing/2014/main" id="{1B208290-945F-4741-8675-274C9CB3D58C}"/>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B67C77BB-130E-4324-BFC2-8D9BBD6F6EEB}"/>
              </a:ext>
            </a:extLst>
          </p:cNvPr>
          <p:cNvSpPr>
            <a:spLocks noGrp="1" noChangeArrowheads="1"/>
          </p:cNvSpPr>
          <p:nvPr>
            <p:ph type="title"/>
          </p:nvPr>
        </p:nvSpPr>
        <p:spPr>
          <a:xfrm>
            <a:off x="1866900" y="619125"/>
            <a:ext cx="8458200" cy="433388"/>
          </a:xfrm>
        </p:spPr>
        <p:txBody>
          <a:bodyPr rtlCol="0">
            <a:normAutofit fontScale="90000"/>
          </a:bodyPr>
          <a:lstStyle/>
          <a:p>
            <a:pPr fontAlgn="auto">
              <a:spcAft>
                <a:spcPts val="0"/>
              </a:spcAft>
              <a:defRPr/>
            </a:pPr>
            <a:r>
              <a:rPr lang="en-US" altLang="en-US" sz="3600" dirty="0">
                <a:cs typeface="Arial" panose="020B0604020202020204" pitchFamily="34" charset="0"/>
              </a:rPr>
              <a:t>New Tools Require New Skills</a:t>
            </a:r>
          </a:p>
        </p:txBody>
      </p:sp>
      <p:pic>
        <p:nvPicPr>
          <p:cNvPr id="151555" name="Content Placeholder 5" descr="ChainsawDave.png">
            <a:hlinkClick r:id="rId4" action="ppaction://program"/>
            <a:extLst>
              <a:ext uri="{FF2B5EF4-FFF2-40B4-BE49-F238E27FC236}">
                <a16:creationId xmlns:a16="http://schemas.microsoft.com/office/drawing/2014/main" id="{AEF25321-7B4F-4B0E-B58A-AA914551A8BA}"/>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6018213" y="1168400"/>
            <a:ext cx="4057650" cy="2765425"/>
          </a:xfrm>
        </p:spPr>
      </p:pic>
      <p:pic>
        <p:nvPicPr>
          <p:cNvPr id="151556" name="Picture 6" descr="jigsaw.jpg">
            <a:extLst>
              <a:ext uri="{FF2B5EF4-FFF2-40B4-BE49-F238E27FC236}">
                <a16:creationId xmlns:a16="http://schemas.microsoft.com/office/drawing/2014/main" id="{3476D944-59FE-4DEC-97DE-F1B19AB9E0B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14538" y="3365500"/>
            <a:ext cx="1714500"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7" name="Picture 7" descr="circular saw.jpg">
            <a:extLst>
              <a:ext uri="{FF2B5EF4-FFF2-40B4-BE49-F238E27FC236}">
                <a16:creationId xmlns:a16="http://schemas.microsoft.com/office/drawing/2014/main" id="{91B6272B-2AA4-4CE3-AD63-7D97945441D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375150" y="4259263"/>
            <a:ext cx="2354263"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8" name="Picture 2" descr="C:\Documents and Settings\dsnell\Local Settings\Temporary Internet Files\Content.IE5\S1Y7SL23\MCj03976880000[1].wmf">
            <a:extLst>
              <a:ext uri="{FF2B5EF4-FFF2-40B4-BE49-F238E27FC236}">
                <a16:creationId xmlns:a16="http://schemas.microsoft.com/office/drawing/2014/main" id="{C4907F8B-F6ED-4E71-989A-A6A1A40F55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9950" y="2695575"/>
            <a:ext cx="182245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9" name="Picture 3" descr="C:\Documents and Settings\dsnell\Local Settings\Temporary Internet Files\Content.IE5\CZ6NULIX\MCj03976960000[1].wmf">
            <a:extLst>
              <a:ext uri="{FF2B5EF4-FFF2-40B4-BE49-F238E27FC236}">
                <a16:creationId xmlns:a16="http://schemas.microsoft.com/office/drawing/2014/main" id="{A97FC167-B62D-4BBD-936E-F29B7ABD48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24100" y="1303338"/>
            <a:ext cx="1825625"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066A1372-EE5C-4E3F-A722-B1589981D630}"/>
              </a:ext>
            </a:extLst>
          </p:cNvPr>
          <p:cNvSpPr txBox="1">
            <a:spLocks noChangeArrowheads="1"/>
          </p:cNvSpPr>
          <p:nvPr/>
        </p:nvSpPr>
        <p:spPr bwMode="auto">
          <a:xfrm>
            <a:off x="3865563" y="1743075"/>
            <a:ext cx="1489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solidFill>
                  <a:srgbClr val="000000"/>
                </a:solidFill>
                <a:latin typeface="Arial" panose="020B0604020202020204" pitchFamily="34" charset="0"/>
              </a:rPr>
              <a:t>3+4=4+3</a:t>
            </a:r>
          </a:p>
        </p:txBody>
      </p:sp>
      <p:sp>
        <p:nvSpPr>
          <p:cNvPr id="10" name="TextBox 9">
            <a:extLst>
              <a:ext uri="{FF2B5EF4-FFF2-40B4-BE49-F238E27FC236}">
                <a16:creationId xmlns:a16="http://schemas.microsoft.com/office/drawing/2014/main" id="{204D5A39-D312-4812-8E49-EB2105AAB63D}"/>
              </a:ext>
            </a:extLst>
          </p:cNvPr>
          <p:cNvSpPr txBox="1">
            <a:spLocks noChangeArrowheads="1"/>
          </p:cNvSpPr>
          <p:nvPr/>
        </p:nvSpPr>
        <p:spPr bwMode="auto">
          <a:xfrm>
            <a:off x="3881438" y="2717800"/>
            <a:ext cx="1489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solidFill>
                  <a:srgbClr val="000000"/>
                </a:solidFill>
                <a:latin typeface="Arial" panose="020B0604020202020204" pitchFamily="34" charset="0"/>
              </a:rPr>
              <a:t>3-4≠4-3</a:t>
            </a:r>
          </a:p>
        </p:txBody>
      </p:sp>
      <p:grpSp>
        <p:nvGrpSpPr>
          <p:cNvPr id="2" name="Group 13">
            <a:extLst>
              <a:ext uri="{FF2B5EF4-FFF2-40B4-BE49-F238E27FC236}">
                <a16:creationId xmlns:a16="http://schemas.microsoft.com/office/drawing/2014/main" id="{70C20957-1F53-47BA-B8DA-9A3B790582EB}"/>
              </a:ext>
            </a:extLst>
          </p:cNvPr>
          <p:cNvGrpSpPr>
            <a:grpSpLocks/>
          </p:cNvGrpSpPr>
          <p:nvPr/>
        </p:nvGrpSpPr>
        <p:grpSpPr bwMode="auto">
          <a:xfrm>
            <a:off x="2608263" y="4746625"/>
            <a:ext cx="1489075" cy="1652588"/>
            <a:chOff x="2341562" y="4134871"/>
            <a:chExt cx="1489075" cy="1651567"/>
          </a:xfrm>
        </p:grpSpPr>
        <p:pic>
          <p:nvPicPr>
            <p:cNvPr id="151570" name="Picture 1" descr="C:\Documents and Settings\dsnell\Local Settings\Temporary Internet Files\Content.IE5\K9ABAFCL\MC900054778[1].wmf">
              <a:extLst>
                <a:ext uri="{FF2B5EF4-FFF2-40B4-BE49-F238E27FC236}">
                  <a16:creationId xmlns:a16="http://schemas.microsoft.com/office/drawing/2014/main" id="{23BD70FB-82D6-4E5F-8E77-F90123D52C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5130" y="4134871"/>
              <a:ext cx="1175507" cy="551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71" name="Picture 12" descr="Pocket_slide_rule.jpg">
              <a:extLst>
                <a:ext uri="{FF2B5EF4-FFF2-40B4-BE49-F238E27FC236}">
                  <a16:creationId xmlns:a16="http://schemas.microsoft.com/office/drawing/2014/main" id="{2B8BB0C3-0DC5-42C6-9234-00EA6D0D149D}"/>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341562" y="4686300"/>
              <a:ext cx="1417320" cy="38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72" name="Picture 2" descr="C:\Documents and Settings\dsnell\Local Settings\Temporary Internet Files\Content.IE5\6347APSN\MM900283977[1].gif">
              <a:extLst>
                <a:ext uri="{FF2B5EF4-FFF2-40B4-BE49-F238E27FC236}">
                  <a16:creationId xmlns:a16="http://schemas.microsoft.com/office/drawing/2014/main" id="{358D5139-9454-4A83-962D-5DB942933859}"/>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2556845" y="4891088"/>
              <a:ext cx="105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19" name="Picture 3" descr="C:\Documents and Settings\dsnell\Local Settings\Temporary Internet Files\Content.IE5\YOW9GRSG\MP900316352[1].jpg">
            <a:extLst>
              <a:ext uri="{FF2B5EF4-FFF2-40B4-BE49-F238E27FC236}">
                <a16:creationId xmlns:a16="http://schemas.microsoft.com/office/drawing/2014/main" id="{9F68B66C-BE1E-462A-B71C-4624548F87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00888" y="4200525"/>
            <a:ext cx="1371600" cy="131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4" descr="C:\Documents and Settings\dsnell\Local Settings\Temporary Internet Files\Content.IE5\6347APSN\MC900441329[1].png">
            <a:extLst>
              <a:ext uri="{FF2B5EF4-FFF2-40B4-BE49-F238E27FC236}">
                <a16:creationId xmlns:a16="http://schemas.microsoft.com/office/drawing/2014/main" id="{79691E90-D8DA-4260-A0ED-1590781E224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88175" y="5400675"/>
            <a:ext cx="5476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9">
            <a:extLst>
              <a:ext uri="{FF2B5EF4-FFF2-40B4-BE49-F238E27FC236}">
                <a16:creationId xmlns:a16="http://schemas.microsoft.com/office/drawing/2014/main" id="{E16F213B-75EF-42D5-AB9E-5CF90555E711}"/>
              </a:ext>
            </a:extLst>
          </p:cNvPr>
          <p:cNvGrpSpPr>
            <a:grpSpLocks/>
          </p:cNvGrpSpPr>
          <p:nvPr/>
        </p:nvGrpSpPr>
        <p:grpSpPr bwMode="auto">
          <a:xfrm>
            <a:off x="7832725" y="4292600"/>
            <a:ext cx="2492375" cy="2106613"/>
            <a:chOff x="6308820" y="4347057"/>
            <a:chExt cx="2492280" cy="2106279"/>
          </a:xfrm>
        </p:grpSpPr>
        <p:pic>
          <p:nvPicPr>
            <p:cNvPr id="151568" name="Picture 5" descr="C:\Documents and Settings\dsnell\Local Settings\Temporary Internet Files\Content.IE5\SXA74PQB\MC900055265[1].wmf">
              <a:extLst>
                <a:ext uri="{FF2B5EF4-FFF2-40B4-BE49-F238E27FC236}">
                  <a16:creationId xmlns:a16="http://schemas.microsoft.com/office/drawing/2014/main" id="{87526B59-4385-48C0-B29F-F0CAB36F0E3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70427" y="4347057"/>
              <a:ext cx="1081436" cy="1039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69" name="Explosion 2 17">
              <a:extLst>
                <a:ext uri="{FF2B5EF4-FFF2-40B4-BE49-F238E27FC236}">
                  <a16:creationId xmlns:a16="http://schemas.microsoft.com/office/drawing/2014/main" id="{51B785F0-BE7E-436D-91F3-D4E7B0F452ED}"/>
                </a:ext>
              </a:extLst>
            </p:cNvPr>
            <p:cNvSpPr>
              <a:spLocks noChangeAspect="1"/>
            </p:cNvSpPr>
            <p:nvPr/>
          </p:nvSpPr>
          <p:spPr bwMode="auto">
            <a:xfrm>
              <a:off x="6308820" y="5415706"/>
              <a:ext cx="2492280" cy="1037630"/>
            </a:xfrm>
            <a:prstGeom prst="irregularSeal2">
              <a:avLst/>
            </a:prstGeom>
            <a:solidFill>
              <a:srgbClr val="FFC000"/>
            </a:solidFill>
            <a:ln w="9525" algn="ctr">
              <a:solidFill>
                <a:schemeClr val="tx1"/>
              </a:solidFill>
              <a:round/>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200">
                  <a:solidFill>
                    <a:srgbClr val="000000"/>
                  </a:solidFill>
                  <a:latin typeface="Arial" panose="020B0604020202020204" pitchFamily="34" charset="0"/>
                  <a:cs typeface="Arial" panose="020B0604020202020204" pitchFamily="34" charset="0"/>
                </a:rPr>
                <a:t>Complexity </a:t>
              </a:r>
            </a:p>
            <a:p>
              <a:pPr algn="ctr" eaLnBrk="1" hangingPunct="1">
                <a:lnSpc>
                  <a:spcPct val="100000"/>
                </a:lnSpc>
                <a:spcBef>
                  <a:spcPct val="0"/>
                </a:spcBef>
                <a:buFontTx/>
                <a:buNone/>
              </a:pPr>
              <a:r>
                <a:rPr lang="en-US" altLang="en-US" sz="1200">
                  <a:solidFill>
                    <a:srgbClr val="000000"/>
                  </a:solidFill>
                  <a:latin typeface="Arial" panose="020B0604020202020204" pitchFamily="34" charset="0"/>
                  <a:cs typeface="Arial" panose="020B0604020202020204" pitchFamily="34" charset="0"/>
                </a:rPr>
                <a:t>Sciences</a:t>
              </a:r>
            </a:p>
          </p:txBody>
        </p:sp>
      </p:grpSp>
      <p:sp>
        <p:nvSpPr>
          <p:cNvPr id="151566" name="TextBox 20">
            <a:extLst>
              <a:ext uri="{FF2B5EF4-FFF2-40B4-BE49-F238E27FC236}">
                <a16:creationId xmlns:a16="http://schemas.microsoft.com/office/drawing/2014/main" id="{2ECA2E05-9007-47E0-9C1E-7E060FDA7544}"/>
              </a:ext>
            </a:extLst>
          </p:cNvPr>
          <p:cNvSpPr txBox="1">
            <a:spLocks noChangeArrowheads="1"/>
          </p:cNvSpPr>
          <p:nvPr/>
        </p:nvSpPr>
        <p:spPr bwMode="auto">
          <a:xfrm>
            <a:off x="4648199" y="3900488"/>
            <a:ext cx="68080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400" dirty="0">
                <a:solidFill>
                  <a:srgbClr val="000000"/>
                </a:solidFill>
                <a:latin typeface="Arial" panose="020B0604020202020204" pitchFamily="34" charset="0"/>
              </a:rPr>
              <a:t>Find this video on YouTube via search terms  </a:t>
            </a:r>
            <a:r>
              <a:rPr lang="en-US" altLang="en-US" sz="1400" dirty="0" err="1">
                <a:solidFill>
                  <a:srgbClr val="000000"/>
                </a:solidFill>
                <a:latin typeface="Arial" panose="020B0604020202020204" pitchFamily="34" charset="0"/>
              </a:rPr>
              <a:t>ChainsawAlton</a:t>
            </a:r>
            <a:r>
              <a:rPr lang="en-US" altLang="en-US" sz="1400" dirty="0">
                <a:solidFill>
                  <a:srgbClr val="000000"/>
                </a:solidFill>
                <a:latin typeface="Arial" panose="020B0604020202020204" pitchFamily="34" charset="0"/>
              </a:rPr>
              <a:t> (one word) and Snell.</a:t>
            </a:r>
          </a:p>
        </p:txBody>
      </p:sp>
      <p:sp>
        <p:nvSpPr>
          <p:cNvPr id="151567" name="TextBox 19">
            <a:extLst>
              <a:ext uri="{FF2B5EF4-FFF2-40B4-BE49-F238E27FC236}">
                <a16:creationId xmlns:a16="http://schemas.microsoft.com/office/drawing/2014/main" id="{2DF84719-863F-4DD6-B4F6-B9FBB229986A}"/>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style.rotation</p:attrName>
                                        </p:attrNameLst>
                                      </p:cBhvr>
                                      <p:tavLst>
                                        <p:tav tm="0">
                                          <p:val>
                                            <p:fltVal val="720"/>
                                          </p:val>
                                        </p:tav>
                                        <p:tav tm="100000">
                                          <p:val>
                                            <p:fltVal val="0"/>
                                          </p:val>
                                        </p:tav>
                                      </p:tavLst>
                                    </p:anim>
                                    <p:anim calcmode="lin" valueType="num">
                                      <p:cBhvr>
                                        <p:cTn id="9" dur="2000" fill="hold"/>
                                        <p:tgtEl>
                                          <p:spTgt spid="9"/>
                                        </p:tgtEl>
                                        <p:attrNameLst>
                                          <p:attrName>ppt_h</p:attrName>
                                        </p:attrNameLst>
                                      </p:cBhvr>
                                      <p:tavLst>
                                        <p:tav tm="0">
                                          <p:val>
                                            <p:fltVal val="0"/>
                                          </p:val>
                                        </p:tav>
                                        <p:tav tm="100000">
                                          <p:val>
                                            <p:strVal val="#ppt_h"/>
                                          </p:val>
                                        </p:tav>
                                      </p:tavLst>
                                    </p:anim>
                                    <p:anim calcmode="lin" valueType="num">
                                      <p:cBhvr>
                                        <p:cTn id="10" dur="2000" fill="hold"/>
                                        <p:tgtEl>
                                          <p:spTgt spid="9"/>
                                        </p:tgtEl>
                                        <p:attrNameLst>
                                          <p:attrName>ppt_w</p:attrName>
                                        </p:attrNameLst>
                                      </p:cBhvr>
                                      <p:tavLst>
                                        <p:tav tm="0">
                                          <p:val>
                                            <p:fltVal val="0"/>
                                          </p:val>
                                        </p:tav>
                                        <p:tav tm="100000">
                                          <p:val>
                                            <p:strVal val="#ppt_w"/>
                                          </p:val>
                                        </p:tav>
                                      </p:tavLst>
                                    </p:anim>
                                  </p:childTnLst>
                                </p:cTn>
                              </p:par>
                              <p:par>
                                <p:cTn id="11" presetID="35"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0"/>
                                        <p:tgtEl>
                                          <p:spTgt spid="10"/>
                                        </p:tgtEl>
                                      </p:cBhvr>
                                    </p:animEffect>
                                    <p:anim calcmode="lin" valueType="num">
                                      <p:cBhvr>
                                        <p:cTn id="14" dur="2000" fill="hold"/>
                                        <p:tgtEl>
                                          <p:spTgt spid="10"/>
                                        </p:tgtEl>
                                        <p:attrNameLst>
                                          <p:attrName>style.rotation</p:attrName>
                                        </p:attrNameLst>
                                      </p:cBhvr>
                                      <p:tavLst>
                                        <p:tav tm="0">
                                          <p:val>
                                            <p:fltVal val="720"/>
                                          </p:val>
                                        </p:tav>
                                        <p:tav tm="100000">
                                          <p:val>
                                            <p:fltVal val="0"/>
                                          </p:val>
                                        </p:tav>
                                      </p:tavLst>
                                    </p:anim>
                                    <p:anim calcmode="lin" valueType="num">
                                      <p:cBhvr>
                                        <p:cTn id="15" dur="2000" fill="hold"/>
                                        <p:tgtEl>
                                          <p:spTgt spid="10"/>
                                        </p:tgtEl>
                                        <p:attrNameLst>
                                          <p:attrName>ppt_h</p:attrName>
                                        </p:attrNameLst>
                                      </p:cBhvr>
                                      <p:tavLst>
                                        <p:tav tm="0">
                                          <p:val>
                                            <p:fltVal val="0"/>
                                          </p:val>
                                        </p:tav>
                                        <p:tav tm="100000">
                                          <p:val>
                                            <p:strVal val="#ppt_h"/>
                                          </p:val>
                                        </p:tav>
                                      </p:tavLst>
                                    </p:anim>
                                    <p:anim calcmode="lin" valueType="num">
                                      <p:cBhvr>
                                        <p:cTn id="16" dur="2000" fill="hold"/>
                                        <p:tgtEl>
                                          <p:spTgt spid="10"/>
                                        </p:tgtEl>
                                        <p:attrNameLst>
                                          <p:attrName>ppt_w</p:attrName>
                                        </p:attrNameLst>
                                      </p:cBhvr>
                                      <p:tavLst>
                                        <p:tav tm="0">
                                          <p:val>
                                            <p:fltVal val="0"/>
                                          </p:val>
                                        </p:tav>
                                        <p:tav tm="100000">
                                          <p:val>
                                            <p:strVal val="#ppt_w"/>
                                          </p:val>
                                        </p:tav>
                                      </p:tavLst>
                                    </p:anim>
                                  </p:childTnLst>
                                </p:cTn>
                              </p:par>
                              <p:par>
                                <p:cTn id="17" presetID="35"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000"/>
                                        <p:tgtEl>
                                          <p:spTgt spid="2"/>
                                        </p:tgtEl>
                                      </p:cBhvr>
                                    </p:animEffect>
                                    <p:anim calcmode="lin" valueType="num">
                                      <p:cBhvr>
                                        <p:cTn id="20" dur="2000" fill="hold"/>
                                        <p:tgtEl>
                                          <p:spTgt spid="2"/>
                                        </p:tgtEl>
                                        <p:attrNameLst>
                                          <p:attrName>style.rotation</p:attrName>
                                        </p:attrNameLst>
                                      </p:cBhvr>
                                      <p:tavLst>
                                        <p:tav tm="0">
                                          <p:val>
                                            <p:fltVal val="720"/>
                                          </p:val>
                                        </p:tav>
                                        <p:tav tm="100000">
                                          <p:val>
                                            <p:fltVal val="0"/>
                                          </p:val>
                                        </p:tav>
                                      </p:tavLst>
                                    </p:anim>
                                    <p:anim calcmode="lin" valueType="num">
                                      <p:cBhvr>
                                        <p:cTn id="21" dur="2000" fill="hold"/>
                                        <p:tgtEl>
                                          <p:spTgt spid="2"/>
                                        </p:tgtEl>
                                        <p:attrNameLst>
                                          <p:attrName>ppt_h</p:attrName>
                                        </p:attrNameLst>
                                      </p:cBhvr>
                                      <p:tavLst>
                                        <p:tav tm="0">
                                          <p:val>
                                            <p:fltVal val="0"/>
                                          </p:val>
                                        </p:tav>
                                        <p:tav tm="100000">
                                          <p:val>
                                            <p:strVal val="#ppt_h"/>
                                          </p:val>
                                        </p:tav>
                                      </p:tavLst>
                                    </p:anim>
                                    <p:anim calcmode="lin" valueType="num">
                                      <p:cBhvr>
                                        <p:cTn id="22" dur="2000" fill="hold"/>
                                        <p:tgtEl>
                                          <p:spTgt spid="2"/>
                                        </p:tgtEl>
                                        <p:attrNameLst>
                                          <p:attrName>ppt_w</p:attrName>
                                        </p:attrNameLst>
                                      </p:cBhvr>
                                      <p:tavLst>
                                        <p:tav tm="0">
                                          <p:val>
                                            <p:fltVal val="0"/>
                                          </p:val>
                                        </p:tav>
                                        <p:tav tm="100000">
                                          <p:val>
                                            <p:strVal val="#ppt_w"/>
                                          </p:val>
                                        </p:tav>
                                      </p:tavLst>
                                    </p:anim>
                                  </p:childTnLst>
                                </p:cTn>
                              </p:par>
                              <p:par>
                                <p:cTn id="23" presetID="35"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000"/>
                                        <p:tgtEl>
                                          <p:spTgt spid="3"/>
                                        </p:tgtEl>
                                      </p:cBhvr>
                                    </p:animEffect>
                                    <p:anim calcmode="lin" valueType="num">
                                      <p:cBhvr>
                                        <p:cTn id="26" dur="2000" fill="hold"/>
                                        <p:tgtEl>
                                          <p:spTgt spid="3"/>
                                        </p:tgtEl>
                                        <p:attrNameLst>
                                          <p:attrName>style.rotation</p:attrName>
                                        </p:attrNameLst>
                                      </p:cBhvr>
                                      <p:tavLst>
                                        <p:tav tm="0">
                                          <p:val>
                                            <p:fltVal val="720"/>
                                          </p:val>
                                        </p:tav>
                                        <p:tav tm="100000">
                                          <p:val>
                                            <p:fltVal val="0"/>
                                          </p:val>
                                        </p:tav>
                                      </p:tavLst>
                                    </p:anim>
                                    <p:anim calcmode="lin" valueType="num">
                                      <p:cBhvr>
                                        <p:cTn id="27" dur="2000" fill="hold"/>
                                        <p:tgtEl>
                                          <p:spTgt spid="3"/>
                                        </p:tgtEl>
                                        <p:attrNameLst>
                                          <p:attrName>ppt_h</p:attrName>
                                        </p:attrNameLst>
                                      </p:cBhvr>
                                      <p:tavLst>
                                        <p:tav tm="0">
                                          <p:val>
                                            <p:fltVal val="0"/>
                                          </p:val>
                                        </p:tav>
                                        <p:tav tm="100000">
                                          <p:val>
                                            <p:strVal val="#ppt_h"/>
                                          </p:val>
                                        </p:tav>
                                      </p:tavLst>
                                    </p:anim>
                                    <p:anim calcmode="lin" valueType="num">
                                      <p:cBhvr>
                                        <p:cTn id="28" dur="2000" fill="hold"/>
                                        <p:tgtEl>
                                          <p:spTgt spid="3"/>
                                        </p:tgtEl>
                                        <p:attrNameLst>
                                          <p:attrName>ppt_w</p:attrName>
                                        </p:attrNameLst>
                                      </p:cBhvr>
                                      <p:tavLst>
                                        <p:tav tm="0">
                                          <p:val>
                                            <p:fltVal val="0"/>
                                          </p:val>
                                        </p:tav>
                                        <p:tav tm="100000">
                                          <p:val>
                                            <p:strVal val="#ppt_w"/>
                                          </p:val>
                                        </p:tav>
                                      </p:tavLst>
                                    </p:anim>
                                  </p:childTnLst>
                                </p:cTn>
                              </p:par>
                              <p:par>
                                <p:cTn id="29" presetID="35" presetClass="entr" presetSubtype="0" fill="hold" nodeType="withEffect">
                                  <p:stCondLst>
                                    <p:cond delay="0"/>
                                  </p:stCondLst>
                                  <p:childTnLst>
                                    <p:set>
                                      <p:cBhvr>
                                        <p:cTn id="30" dur="1" fill="hold">
                                          <p:stCondLst>
                                            <p:cond delay="0"/>
                                          </p:stCondLst>
                                        </p:cTn>
                                        <p:tgtEl>
                                          <p:spTgt spid="9220"/>
                                        </p:tgtEl>
                                        <p:attrNameLst>
                                          <p:attrName>style.visibility</p:attrName>
                                        </p:attrNameLst>
                                      </p:cBhvr>
                                      <p:to>
                                        <p:strVal val="visible"/>
                                      </p:to>
                                    </p:set>
                                    <p:animEffect transition="in" filter="fade">
                                      <p:cBhvr>
                                        <p:cTn id="31" dur="2000"/>
                                        <p:tgtEl>
                                          <p:spTgt spid="9220"/>
                                        </p:tgtEl>
                                      </p:cBhvr>
                                    </p:animEffect>
                                    <p:anim calcmode="lin" valueType="num">
                                      <p:cBhvr>
                                        <p:cTn id="32" dur="2000" fill="hold"/>
                                        <p:tgtEl>
                                          <p:spTgt spid="9220"/>
                                        </p:tgtEl>
                                        <p:attrNameLst>
                                          <p:attrName>style.rotation</p:attrName>
                                        </p:attrNameLst>
                                      </p:cBhvr>
                                      <p:tavLst>
                                        <p:tav tm="0">
                                          <p:val>
                                            <p:fltVal val="720"/>
                                          </p:val>
                                        </p:tav>
                                        <p:tav tm="100000">
                                          <p:val>
                                            <p:fltVal val="0"/>
                                          </p:val>
                                        </p:tav>
                                      </p:tavLst>
                                    </p:anim>
                                    <p:anim calcmode="lin" valueType="num">
                                      <p:cBhvr>
                                        <p:cTn id="33" dur="2000" fill="hold"/>
                                        <p:tgtEl>
                                          <p:spTgt spid="9220"/>
                                        </p:tgtEl>
                                        <p:attrNameLst>
                                          <p:attrName>ppt_h</p:attrName>
                                        </p:attrNameLst>
                                      </p:cBhvr>
                                      <p:tavLst>
                                        <p:tav tm="0">
                                          <p:val>
                                            <p:fltVal val="0"/>
                                          </p:val>
                                        </p:tav>
                                        <p:tav tm="100000">
                                          <p:val>
                                            <p:strVal val="#ppt_h"/>
                                          </p:val>
                                        </p:tav>
                                      </p:tavLst>
                                    </p:anim>
                                    <p:anim calcmode="lin" valueType="num">
                                      <p:cBhvr>
                                        <p:cTn id="34" dur="2000" fill="hold"/>
                                        <p:tgtEl>
                                          <p:spTgt spid="9220"/>
                                        </p:tgtEl>
                                        <p:attrNameLst>
                                          <p:attrName>ppt_w</p:attrName>
                                        </p:attrNameLst>
                                      </p:cBhvr>
                                      <p:tavLst>
                                        <p:tav tm="0">
                                          <p:val>
                                            <p:fltVal val="0"/>
                                          </p:val>
                                        </p:tav>
                                        <p:tav tm="100000">
                                          <p:val>
                                            <p:strVal val="#ppt_w"/>
                                          </p:val>
                                        </p:tav>
                                      </p:tavLst>
                                    </p:anim>
                                  </p:childTnLst>
                                </p:cTn>
                              </p:par>
                              <p:par>
                                <p:cTn id="35" presetID="35" presetClass="entr" presetSubtype="0" fill="hold" nodeType="withEffect">
                                  <p:stCondLst>
                                    <p:cond delay="0"/>
                                  </p:stCondLst>
                                  <p:childTnLst>
                                    <p:set>
                                      <p:cBhvr>
                                        <p:cTn id="36" dur="1" fill="hold">
                                          <p:stCondLst>
                                            <p:cond delay="0"/>
                                          </p:stCondLst>
                                        </p:cTn>
                                        <p:tgtEl>
                                          <p:spTgt spid="9219"/>
                                        </p:tgtEl>
                                        <p:attrNameLst>
                                          <p:attrName>style.visibility</p:attrName>
                                        </p:attrNameLst>
                                      </p:cBhvr>
                                      <p:to>
                                        <p:strVal val="visible"/>
                                      </p:to>
                                    </p:set>
                                    <p:animEffect transition="in" filter="fade">
                                      <p:cBhvr>
                                        <p:cTn id="37" dur="2000"/>
                                        <p:tgtEl>
                                          <p:spTgt spid="9219"/>
                                        </p:tgtEl>
                                      </p:cBhvr>
                                    </p:animEffect>
                                    <p:anim calcmode="lin" valueType="num">
                                      <p:cBhvr>
                                        <p:cTn id="38" dur="2000" fill="hold"/>
                                        <p:tgtEl>
                                          <p:spTgt spid="9219"/>
                                        </p:tgtEl>
                                        <p:attrNameLst>
                                          <p:attrName>style.rotation</p:attrName>
                                        </p:attrNameLst>
                                      </p:cBhvr>
                                      <p:tavLst>
                                        <p:tav tm="0">
                                          <p:val>
                                            <p:fltVal val="720"/>
                                          </p:val>
                                        </p:tav>
                                        <p:tav tm="100000">
                                          <p:val>
                                            <p:fltVal val="0"/>
                                          </p:val>
                                        </p:tav>
                                      </p:tavLst>
                                    </p:anim>
                                    <p:anim calcmode="lin" valueType="num">
                                      <p:cBhvr>
                                        <p:cTn id="39" dur="2000" fill="hold"/>
                                        <p:tgtEl>
                                          <p:spTgt spid="9219"/>
                                        </p:tgtEl>
                                        <p:attrNameLst>
                                          <p:attrName>ppt_h</p:attrName>
                                        </p:attrNameLst>
                                      </p:cBhvr>
                                      <p:tavLst>
                                        <p:tav tm="0">
                                          <p:val>
                                            <p:fltVal val="0"/>
                                          </p:val>
                                        </p:tav>
                                        <p:tav tm="100000">
                                          <p:val>
                                            <p:strVal val="#ppt_h"/>
                                          </p:val>
                                        </p:tav>
                                      </p:tavLst>
                                    </p:anim>
                                    <p:anim calcmode="lin" valueType="num">
                                      <p:cBhvr>
                                        <p:cTn id="40" dur="2000" fill="hold"/>
                                        <p:tgtEl>
                                          <p:spTgt spid="921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Box 1">
            <a:extLst>
              <a:ext uri="{FF2B5EF4-FFF2-40B4-BE49-F238E27FC236}">
                <a16:creationId xmlns:a16="http://schemas.microsoft.com/office/drawing/2014/main" id="{6E9A053F-178F-48B6-910F-53E0FFD1CF28}"/>
              </a:ext>
            </a:extLst>
          </p:cNvPr>
          <p:cNvSpPr txBox="1">
            <a:spLocks noChangeArrowheads="1"/>
          </p:cNvSpPr>
          <p:nvPr/>
        </p:nvSpPr>
        <p:spPr bwMode="auto">
          <a:xfrm>
            <a:off x="2266950" y="522288"/>
            <a:ext cx="94107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a:t>AI and ML for execs - why (and how) your company/department MUST adapt to survive.</a:t>
            </a:r>
          </a:p>
        </p:txBody>
      </p:sp>
      <p:sp>
        <p:nvSpPr>
          <p:cNvPr id="153603" name="TextBox 2">
            <a:extLst>
              <a:ext uri="{FF2B5EF4-FFF2-40B4-BE49-F238E27FC236}">
                <a16:creationId xmlns:a16="http://schemas.microsoft.com/office/drawing/2014/main" id="{B86C2270-7D95-4C6C-80D1-A3059EE730AF}"/>
              </a:ext>
            </a:extLst>
          </p:cNvPr>
          <p:cNvSpPr txBox="1">
            <a:spLocks noChangeArrowheads="1"/>
          </p:cNvSpPr>
          <p:nvPr/>
        </p:nvSpPr>
        <p:spPr bwMode="auto">
          <a:xfrm>
            <a:off x="1570038" y="1706563"/>
            <a:ext cx="84455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t>SOA Predictive Analytics Symposium – Minneapolis, MN  September 21, 2018 - Session 41 </a:t>
            </a:r>
          </a:p>
        </p:txBody>
      </p:sp>
      <p:sp>
        <p:nvSpPr>
          <p:cNvPr id="153604" name="TextBox 3">
            <a:extLst>
              <a:ext uri="{FF2B5EF4-FFF2-40B4-BE49-F238E27FC236}">
                <a16:creationId xmlns:a16="http://schemas.microsoft.com/office/drawing/2014/main" id="{146DD697-8043-4A6D-9154-185E709D1705}"/>
              </a:ext>
            </a:extLst>
          </p:cNvPr>
          <p:cNvSpPr txBox="1">
            <a:spLocks noChangeArrowheads="1"/>
          </p:cNvSpPr>
          <p:nvPr/>
        </p:nvSpPr>
        <p:spPr bwMode="auto">
          <a:xfrm>
            <a:off x="2017713" y="5516563"/>
            <a:ext cx="99091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i="1"/>
              <a:t>Dave Snell, FALU, FLMI, ASA, MAAA, CLU, ChFC, ARA, ACS, MCP</a:t>
            </a:r>
            <a:endParaRPr lang="en-US" altLang="en-US"/>
          </a:p>
          <a:p>
            <a:pPr eaLnBrk="1" hangingPunct="1"/>
            <a:r>
              <a:rPr lang="en-US" altLang="en-US" i="1"/>
              <a:t>technology evangelist, SnellActuarialConsulting - </a:t>
            </a:r>
            <a:r>
              <a:rPr lang="en-US" altLang="en-US" i="1" u="sng">
                <a:hlinkClick r:id="rId3"/>
              </a:rPr>
              <a:t>dave@ActuariesAndTechnology.com</a:t>
            </a:r>
            <a:r>
              <a:rPr lang="en-US" altLang="en-US" i="1"/>
              <a:t> </a:t>
            </a:r>
            <a:endParaRPr lang="en-US" altLang="en-US"/>
          </a:p>
          <a:p>
            <a:pPr eaLnBrk="1" hangingPunct="1"/>
            <a:endParaRPr lang="en-US" altLang="en-US"/>
          </a:p>
        </p:txBody>
      </p:sp>
      <p:pic>
        <p:nvPicPr>
          <p:cNvPr id="153605" name="Content Placeholder 4" descr="ADN_animation.gif">
            <a:extLst>
              <a:ext uri="{FF2B5EF4-FFF2-40B4-BE49-F238E27FC236}">
                <a16:creationId xmlns:a16="http://schemas.microsoft.com/office/drawing/2014/main" id="{1D32D162-7301-4E6D-9B31-AB72FFE801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50225" y="2740025"/>
            <a:ext cx="1471613"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6" name="Picture 6">
            <a:extLst>
              <a:ext uri="{FF2B5EF4-FFF2-40B4-BE49-F238E27FC236}">
                <a16:creationId xmlns:a16="http://schemas.microsoft.com/office/drawing/2014/main" id="{A6E201B3-F1A8-467A-9B73-1F1803EE26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9150" y="2654300"/>
            <a:ext cx="4013200"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7" name="TextBox 5">
            <a:extLst>
              <a:ext uri="{FF2B5EF4-FFF2-40B4-BE49-F238E27FC236}">
                <a16:creationId xmlns:a16="http://schemas.microsoft.com/office/drawing/2014/main" id="{151ACF7A-C675-41D9-8009-717122119253}"/>
              </a:ext>
            </a:extLst>
          </p:cNvPr>
          <p:cNvSpPr txBox="1">
            <a:spLocks noChangeArrowheads="1"/>
          </p:cNvSpPr>
          <p:nvPr/>
        </p:nvSpPr>
        <p:spPr bwMode="auto">
          <a:xfrm>
            <a:off x="2613025" y="6332538"/>
            <a:ext cx="63579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600"/>
              <a:t>Get the slide images at </a:t>
            </a:r>
            <a:r>
              <a:rPr lang="en-US" altLang="en-US" sz="1600">
                <a:hlinkClick r:id="rId6"/>
              </a:rPr>
              <a:t>www.github.com/DaveSnell/PASymp2018-AI-ML</a:t>
            </a:r>
            <a:r>
              <a:rPr lang="en-US" altLang="en-US" sz="1600"/>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F8E-F22D-4295-A41A-C6D9E230DC30}"/>
              </a:ext>
            </a:extLst>
          </p:cNvPr>
          <p:cNvSpPr>
            <a:spLocks noGrp="1"/>
          </p:cNvSpPr>
          <p:nvPr>
            <p:ph type="title"/>
          </p:nvPr>
        </p:nvSpPr>
        <p:spPr>
          <a:xfrm>
            <a:off x="839788" y="188913"/>
            <a:ext cx="10690225" cy="620712"/>
          </a:xfrm>
        </p:spPr>
        <p:txBody>
          <a:bodyPr rtlCol="0">
            <a:normAutofit fontScale="90000"/>
          </a:bodyPr>
          <a:lstStyle/>
          <a:p>
            <a:pPr fontAlgn="auto">
              <a:spcAft>
                <a:spcPts val="0"/>
              </a:spcAft>
              <a:defRPr/>
            </a:pPr>
            <a:r>
              <a:rPr lang="en-US" dirty="0"/>
              <a:t>Big Data is all around us – much publicly posted</a:t>
            </a:r>
          </a:p>
        </p:txBody>
      </p:sp>
      <p:sp>
        <p:nvSpPr>
          <p:cNvPr id="3" name="Content Placeholder 2">
            <a:extLst>
              <a:ext uri="{FF2B5EF4-FFF2-40B4-BE49-F238E27FC236}">
                <a16:creationId xmlns:a16="http://schemas.microsoft.com/office/drawing/2014/main" id="{E454A7BB-791E-49A1-98C9-12096E220B4A}"/>
              </a:ext>
            </a:extLst>
          </p:cNvPr>
          <p:cNvSpPr>
            <a:spLocks noGrp="1"/>
          </p:cNvSpPr>
          <p:nvPr>
            <p:ph idx="1"/>
          </p:nvPr>
        </p:nvSpPr>
        <p:spPr>
          <a:xfrm>
            <a:off x="873125" y="1093788"/>
            <a:ext cx="10691813" cy="3316287"/>
          </a:xfrm>
        </p:spPr>
        <p:txBody>
          <a:bodyPr lIns="0" tIns="0" rIns="0" bIns="0" rtlCol="0">
            <a:normAutofit fontScale="25000" lnSpcReduction="20000"/>
          </a:bodyPr>
          <a:lstStyle/>
          <a:p>
            <a:pPr fontAlgn="auto" latinLnBrk="1">
              <a:lnSpc>
                <a:spcPct val="120000"/>
              </a:lnSpc>
              <a:spcBef>
                <a:spcPts val="0"/>
              </a:spcBef>
              <a:spcAft>
                <a:spcPts val="0"/>
              </a:spcAft>
              <a:defRPr/>
            </a:pPr>
            <a:r>
              <a:rPr lang="en-US" dirty="0"/>
              <a:t>&gt; proc.time()-ptm</a:t>
            </a:r>
          </a:p>
          <a:p>
            <a:pPr fontAlgn="auto" latinLnBrk="1">
              <a:lnSpc>
                <a:spcPct val="120000"/>
              </a:lnSpc>
              <a:spcBef>
                <a:spcPts val="0"/>
              </a:spcBef>
              <a:spcAft>
                <a:spcPts val="0"/>
              </a:spcAft>
              <a:defRPr/>
            </a:pPr>
            <a:r>
              <a:rPr lang="en-US" dirty="0"/>
              <a:t>   user  system elapsed </a:t>
            </a:r>
          </a:p>
          <a:p>
            <a:pPr fontAlgn="auto" latinLnBrk="1">
              <a:lnSpc>
                <a:spcPct val="120000"/>
              </a:lnSpc>
              <a:spcBef>
                <a:spcPts val="0"/>
              </a:spcBef>
              <a:spcAft>
                <a:spcPts val="0"/>
              </a:spcAft>
              <a:defRPr/>
            </a:pPr>
            <a:r>
              <a:rPr lang="en-US" dirty="0"/>
              <a:t>   0.08    0.00    5.02 </a:t>
            </a:r>
          </a:p>
          <a:p>
            <a:pPr fontAlgn="auto" latinLnBrk="1">
              <a:lnSpc>
                <a:spcPct val="120000"/>
              </a:lnSpc>
              <a:spcBef>
                <a:spcPts val="0"/>
              </a:spcBef>
              <a:spcAft>
                <a:spcPts val="0"/>
              </a:spcAft>
              <a:defRPr/>
            </a:pPr>
            <a:r>
              <a:rPr lang="en-US" dirty="0"/>
              <a:t>&gt; </a:t>
            </a:r>
          </a:p>
          <a:p>
            <a:pPr fontAlgn="auto" latinLnBrk="1">
              <a:lnSpc>
                <a:spcPct val="120000"/>
              </a:lnSpc>
              <a:spcBef>
                <a:spcPts val="0"/>
              </a:spcBef>
              <a:spcAft>
                <a:spcPts val="0"/>
              </a:spcAft>
              <a:defRPr/>
            </a:pPr>
            <a:r>
              <a:rPr lang="en-US" dirty="0"/>
              <a:t>&gt; tweets.df &lt;- parseTweets("tweets_sample.json")</a:t>
            </a:r>
          </a:p>
          <a:p>
            <a:pPr fontAlgn="auto" latinLnBrk="1">
              <a:lnSpc>
                <a:spcPct val="120000"/>
              </a:lnSpc>
              <a:spcBef>
                <a:spcPts val="0"/>
              </a:spcBef>
              <a:spcAft>
                <a:spcPts val="0"/>
              </a:spcAft>
              <a:defRPr/>
            </a:pPr>
            <a:r>
              <a:rPr lang="en-US" sz="4800" dirty="0"/>
              <a:t>332900 tweets have been parsed. </a:t>
            </a:r>
          </a:p>
          <a:p>
            <a:pPr fontAlgn="auto" latinLnBrk="1">
              <a:lnSpc>
                <a:spcPct val="120000"/>
              </a:lnSpc>
              <a:spcBef>
                <a:spcPts val="0"/>
              </a:spcBef>
              <a:spcAft>
                <a:spcPts val="0"/>
              </a:spcAft>
              <a:defRPr/>
            </a:pPr>
            <a:r>
              <a:rPr lang="en-US" sz="3600" dirty="0"/>
              <a:t>&gt; tail(tweets.df$text,20)</a:t>
            </a:r>
          </a:p>
          <a:p>
            <a:pPr fontAlgn="auto" latinLnBrk="1">
              <a:lnSpc>
                <a:spcPct val="120000"/>
              </a:lnSpc>
              <a:spcBef>
                <a:spcPts val="0"/>
              </a:spcBef>
              <a:spcAft>
                <a:spcPts val="0"/>
              </a:spcAft>
              <a:defRPr/>
            </a:pPr>
            <a:r>
              <a:rPr lang="en-US" sz="5600" dirty="0"/>
              <a:t> [1] "RT @yuteesonyu: ไม่เห็นด้วยกับรูปนี้เลย ไม่ใช่คนไทยทุกคนที่คิดแบบนี้ แล้วก็ไม่ใช่ฝรั่งทุกคนที่คิดแบบนี้ คนไทยดีๆก็มี ฝรั่งแย่ๆก็มี https://…"                                                                                  </a:t>
            </a:r>
          </a:p>
          <a:p>
            <a:pPr fontAlgn="auto" latinLnBrk="1">
              <a:lnSpc>
                <a:spcPct val="120000"/>
              </a:lnSpc>
              <a:spcBef>
                <a:spcPts val="0"/>
              </a:spcBef>
              <a:spcAft>
                <a:spcPts val="0"/>
              </a:spcAft>
              <a:defRPr/>
            </a:pPr>
            <a:r>
              <a:rPr lang="en-US" sz="5600" dirty="0"/>
              <a:t> [2] "Psychedelic Padded Pipe Pouch by https://t.co/GRpeEhB0n3  https://t.co/rDRSdbBN5v via @Etsy #hippy #weed #smoke #can</a:t>
            </a:r>
          </a:p>
          <a:p>
            <a:pPr fontAlgn="auto" latinLnBrk="1">
              <a:lnSpc>
                <a:spcPct val="120000"/>
              </a:lnSpc>
              <a:spcBef>
                <a:spcPts val="0"/>
              </a:spcBef>
              <a:spcAft>
                <a:spcPts val="0"/>
              </a:spcAft>
              <a:defRPr/>
            </a:pPr>
            <a:r>
              <a:rPr lang="en-US" sz="5600" dirty="0"/>
              <a:t> [3] "RT @teed_chris: WISCONSIN,, TRUMPSTERS, AMERICANS, WE COME TOGETHER FOR A BATTLE TODAY, AND FOR OU</a:t>
            </a:r>
          </a:p>
          <a:p>
            <a:pPr fontAlgn="auto" latinLnBrk="1">
              <a:lnSpc>
                <a:spcPct val="120000"/>
              </a:lnSpc>
              <a:spcBef>
                <a:spcPts val="0"/>
              </a:spcBef>
              <a:spcAft>
                <a:spcPts val="0"/>
              </a:spcAft>
              <a:defRPr/>
            </a:pPr>
            <a:r>
              <a:rPr lang="en-US" sz="5600" dirty="0"/>
              <a:t> [4] "@tabo_luv_ST 音だけ流れ続けて画面真っ暗～ｗｗｗ"                                                                                                                                            </a:t>
            </a:r>
          </a:p>
          <a:p>
            <a:pPr fontAlgn="auto" latinLnBrk="1">
              <a:lnSpc>
                <a:spcPct val="120000"/>
              </a:lnSpc>
              <a:spcBef>
                <a:spcPts val="0"/>
              </a:spcBef>
              <a:spcAft>
                <a:spcPts val="0"/>
              </a:spcAft>
              <a:defRPr/>
            </a:pPr>
            <a:r>
              <a:rPr lang="en-US" sz="5600" dirty="0"/>
              <a:t> [5] "@nozomieiei …知ってる"                                                                                                                                                                      </a:t>
            </a:r>
          </a:p>
          <a:p>
            <a:pPr fontAlgn="auto" latinLnBrk="1">
              <a:lnSpc>
                <a:spcPct val="120000"/>
              </a:lnSpc>
              <a:spcBef>
                <a:spcPts val="0"/>
              </a:spcBef>
              <a:spcAft>
                <a:spcPts val="0"/>
              </a:spcAft>
              <a:defRPr/>
            </a:pPr>
            <a:r>
              <a:rPr lang="en-US" sz="5600" dirty="0"/>
              <a:t> [6] "So much pain inside him.Immense betray from Yulin humans #StopYuLin4ever https://t.co/EZaxTDJ5q0"                                                                                           </a:t>
            </a:r>
          </a:p>
          <a:p>
            <a:pPr fontAlgn="auto" latinLnBrk="1">
              <a:lnSpc>
                <a:spcPct val="120000"/>
              </a:lnSpc>
              <a:spcBef>
                <a:spcPts val="0"/>
              </a:spcBef>
              <a:spcAft>
                <a:spcPts val="0"/>
              </a:spcAft>
              <a:defRPr/>
            </a:pPr>
            <a:r>
              <a:rPr lang="en-US" sz="5600" dirty="0"/>
              <a:t> [7] "RT @sylvmic: Check out these awesome @5SOS headphones!! https://t.co/9hkaYaABwM #essential5SOS https://t.co/WfIzaxV</a:t>
            </a:r>
          </a:p>
          <a:p>
            <a:pPr fontAlgn="auto" latinLnBrk="1">
              <a:lnSpc>
                <a:spcPct val="120000"/>
              </a:lnSpc>
              <a:spcBef>
                <a:spcPts val="0"/>
              </a:spcBef>
              <a:spcAft>
                <a:spcPts val="0"/>
              </a:spcAft>
              <a:defRPr/>
            </a:pPr>
            <a:r>
              <a:rPr lang="en-US" sz="5600" dirty="0"/>
              <a:t> [8] "RT @skywalkgrier: et le 3x01 qd il l'appel pr son anniv alors qu'il a perdu son humanité  https://t.co/yNI7qIE0VU"                                                                          </a:t>
            </a:r>
          </a:p>
          <a:p>
            <a:pPr fontAlgn="auto" latinLnBrk="1">
              <a:lnSpc>
                <a:spcPct val="120000"/>
              </a:lnSpc>
              <a:spcBef>
                <a:spcPts val="0"/>
              </a:spcBef>
              <a:spcAft>
                <a:spcPts val="0"/>
              </a:spcAft>
              <a:defRPr/>
            </a:pPr>
            <a:r>
              <a:rPr lang="en-US" sz="5600" dirty="0"/>
              <a:t> [9] "猫をあやす棗さんが可愛すぎて歯磨き粉噴出した"                                                                                                                                               </a:t>
            </a:r>
          </a:p>
          <a:p>
            <a:pPr fontAlgn="auto" latinLnBrk="1">
              <a:lnSpc>
                <a:spcPct val="120000"/>
              </a:lnSpc>
              <a:spcBef>
                <a:spcPts val="0"/>
              </a:spcBef>
              <a:spcAft>
                <a:spcPts val="0"/>
              </a:spcAft>
              <a:defRPr/>
            </a:pPr>
            <a:r>
              <a:rPr lang="en-US" sz="5600" dirty="0"/>
              <a:t>[10] "こんな時間に腹減り"                                                                                                                                                                         </a:t>
            </a:r>
          </a:p>
          <a:p>
            <a:pPr fontAlgn="auto" latinLnBrk="1">
              <a:lnSpc>
                <a:spcPct val="120000"/>
              </a:lnSpc>
              <a:spcBef>
                <a:spcPts val="0"/>
              </a:spcBef>
              <a:spcAft>
                <a:spcPts val="0"/>
              </a:spcAft>
              <a:defRPr/>
            </a:pPr>
            <a:r>
              <a:rPr lang="en-US" sz="5600" dirty="0"/>
              <a:t>[11] "RT @tomozh: 大変だった時に使うハンコできた https://t.co/48VaQbVcpx"                                                                                                                         </a:t>
            </a:r>
          </a:p>
          <a:p>
            <a:pPr fontAlgn="auto" latinLnBrk="1">
              <a:lnSpc>
                <a:spcPct val="120000"/>
              </a:lnSpc>
              <a:spcBef>
                <a:spcPts val="0"/>
              </a:spcBef>
              <a:spcAft>
                <a:spcPts val="0"/>
              </a:spcAft>
              <a:defRPr/>
            </a:pPr>
            <a:r>
              <a:rPr lang="en-US" sz="5600" dirty="0"/>
              <a:t>[12] "あっ"                                                                                                                                                                                       </a:t>
            </a:r>
          </a:p>
          <a:p>
            <a:pPr fontAlgn="auto" latinLnBrk="1">
              <a:lnSpc>
                <a:spcPct val="120000"/>
              </a:lnSpc>
              <a:spcBef>
                <a:spcPts val="0"/>
              </a:spcBef>
              <a:spcAft>
                <a:spcPts val="0"/>
              </a:spcAft>
              <a:defRPr/>
            </a:pPr>
            <a:r>
              <a:rPr lang="en-US" sz="5600" dirty="0"/>
              <a:t>[13] "モイ！iPhoneからキャス配信中 - https://t.co/ccrG6sHn43"                                                                                                                                     </a:t>
            </a:r>
          </a:p>
          <a:p>
            <a:pPr fontAlgn="auto" latinLnBrk="1">
              <a:lnSpc>
                <a:spcPct val="120000"/>
              </a:lnSpc>
              <a:spcBef>
                <a:spcPts val="0"/>
              </a:spcBef>
              <a:spcAft>
                <a:spcPts val="0"/>
              </a:spcAft>
              <a:defRPr/>
            </a:pPr>
            <a:r>
              <a:rPr lang="en-US" sz="5600" dirty="0"/>
              <a:t>[14] "RT @KSeriesAD: พัคโบกอม ถ่ายแบบให้กับแบรนด์ MontBell คอลเลคชั่น S/S 2016 / หล่อ น่ารัก \xed��\xed�\u0095 https://t.co/lKAxtVcGrD"                                                                     </a:t>
            </a:r>
          </a:p>
          <a:p>
            <a:pPr fontAlgn="auto" latinLnBrk="1">
              <a:lnSpc>
                <a:spcPct val="120000"/>
              </a:lnSpc>
              <a:spcBef>
                <a:spcPts val="0"/>
              </a:spcBef>
              <a:spcAft>
                <a:spcPts val="0"/>
              </a:spcAft>
              <a:defRPr/>
            </a:pPr>
            <a:r>
              <a:rPr lang="en-US" sz="5600" dirty="0"/>
              <a:t>[15] "RT @SHXBL94_: ไม่ใช่คนที่โลกส่วนตัวสูงครับ ไม่ใช่คนที่เข้ากับคนยาก ตรงกันข้ามผมเข้ากับคนอื่นง่าย แต่ผมแค่เลือกคนที่จะให้รู้เรื่องส่วนตัวของ…"                                                                                </a:t>
            </a:r>
          </a:p>
          <a:p>
            <a:pPr fontAlgn="auto" latinLnBrk="1">
              <a:lnSpc>
                <a:spcPct val="120000"/>
              </a:lnSpc>
              <a:spcBef>
                <a:spcPts val="0"/>
              </a:spcBef>
              <a:spcAft>
                <a:spcPts val="0"/>
              </a:spcAft>
              <a:defRPr/>
            </a:pPr>
            <a:r>
              <a:rPr lang="en-US" sz="5600" dirty="0"/>
              <a:t>[16] "RT @ARS_C_bot: 青「パクに土偶と埴輪の違いは解りますか？って聞いてみたら\n緑『解りますよ！土偶はこう(土偶のポーズ)で埴輪はこう(埴輪のポーズ)ですよね！』って答えられた。そういう話じゃない」"</a:t>
            </a:r>
          </a:p>
          <a:p>
            <a:pPr fontAlgn="auto" latinLnBrk="1">
              <a:lnSpc>
                <a:spcPct val="120000"/>
              </a:lnSpc>
              <a:spcBef>
                <a:spcPts val="0"/>
              </a:spcBef>
              <a:spcAft>
                <a:spcPts val="0"/>
              </a:spcAft>
              <a:defRPr/>
            </a:pPr>
            <a:r>
              <a:rPr lang="en-US" sz="5600" dirty="0"/>
              <a:t>[17] "@kurooshiteru @tohruoikawa don't worry. Even in Japan I wouldn't have done that. What do you take me for?? Some weeb??</a:t>
            </a:r>
          </a:p>
          <a:p>
            <a:pPr fontAlgn="auto" latinLnBrk="1">
              <a:lnSpc>
                <a:spcPct val="120000"/>
              </a:lnSpc>
              <a:spcBef>
                <a:spcPts val="0"/>
              </a:spcBef>
              <a:spcAft>
                <a:spcPts val="0"/>
              </a:spcAft>
              <a:defRPr/>
            </a:pPr>
            <a:r>
              <a:rPr lang="en-US" sz="5600" dirty="0"/>
              <a:t>[18] "Ladies https://t.co/ELNALcLYyu"                                                                                                                                                             </a:t>
            </a:r>
          </a:p>
          <a:p>
            <a:pPr fontAlgn="auto" latinLnBrk="1">
              <a:lnSpc>
                <a:spcPct val="120000"/>
              </a:lnSpc>
              <a:spcBef>
                <a:spcPts val="0"/>
              </a:spcBef>
              <a:spcAft>
                <a:spcPts val="0"/>
              </a:spcAft>
              <a:defRPr/>
            </a:pPr>
            <a:r>
              <a:rPr lang="en-US" sz="5600" dirty="0"/>
              <a:t>[19] "【定期】すべての人に好かれる気はないし必要ないと思ってる。ごく少数の仲のいい人が出来ればそれでいい。"                                                                                       </a:t>
            </a:r>
          </a:p>
          <a:p>
            <a:pPr fontAlgn="auto" latinLnBrk="1">
              <a:lnSpc>
                <a:spcPct val="120000"/>
              </a:lnSpc>
              <a:spcBef>
                <a:spcPts val="0"/>
              </a:spcBef>
              <a:spcAft>
                <a:spcPts val="0"/>
              </a:spcAft>
              <a:defRPr/>
            </a:pPr>
            <a:r>
              <a:rPr lang="en-US" sz="5600" dirty="0"/>
              <a:t>[20] "@june7845 고양이귀랑 꼬리랑 발 달고 고양이란제리랑 스타킹 입고 사진찍자" </a:t>
            </a:r>
          </a:p>
          <a:p>
            <a:pPr fontAlgn="auto">
              <a:spcAft>
                <a:spcPts val="0"/>
              </a:spcAft>
              <a:defRPr/>
            </a:pPr>
            <a:endParaRPr lang="en-US" dirty="0"/>
          </a:p>
        </p:txBody>
      </p:sp>
      <p:sp>
        <p:nvSpPr>
          <p:cNvPr id="22532" name="Text Placeholder 3">
            <a:extLst>
              <a:ext uri="{FF2B5EF4-FFF2-40B4-BE49-F238E27FC236}">
                <a16:creationId xmlns:a16="http://schemas.microsoft.com/office/drawing/2014/main" id="{E821506F-223D-477F-8146-710A81A00E1E}"/>
              </a:ext>
            </a:extLst>
          </p:cNvPr>
          <p:cNvSpPr>
            <a:spLocks noGrp="1" noChangeArrowheads="1"/>
          </p:cNvSpPr>
          <p:nvPr>
            <p:ph type="body" sz="quarter" idx="16"/>
          </p:nvPr>
        </p:nvSpPr>
        <p:spPr>
          <a:xfrm>
            <a:off x="6665913" y="6254750"/>
            <a:ext cx="2498725" cy="414338"/>
          </a:xfrm>
        </p:spPr>
        <p:txBody>
          <a:bodyPr/>
          <a:lstStyle/>
          <a:p>
            <a:r>
              <a:rPr lang="en-US" altLang="en-US"/>
              <a:t>Tweets captured by author May, 2016</a:t>
            </a:r>
          </a:p>
        </p:txBody>
      </p:sp>
      <p:sp>
        <p:nvSpPr>
          <p:cNvPr id="5" name="Text Placeholder 4">
            <a:extLst>
              <a:ext uri="{FF2B5EF4-FFF2-40B4-BE49-F238E27FC236}">
                <a16:creationId xmlns:a16="http://schemas.microsoft.com/office/drawing/2014/main" id="{50533EC0-3EEF-4017-9396-CFAC756231F1}"/>
              </a:ext>
            </a:extLst>
          </p:cNvPr>
          <p:cNvSpPr>
            <a:spLocks noGrp="1"/>
          </p:cNvSpPr>
          <p:nvPr>
            <p:ph type="body" sz="quarter" idx="15"/>
          </p:nvPr>
        </p:nvSpPr>
        <p:spPr>
          <a:xfrm>
            <a:off x="912813" y="733425"/>
            <a:ext cx="10690225" cy="384175"/>
          </a:xfrm>
        </p:spPr>
        <p:txBody>
          <a:bodyPr/>
          <a:lstStyle/>
          <a:p>
            <a:pPr>
              <a:defRPr/>
            </a:pPr>
            <a:r>
              <a:rPr dirty="0"/>
              <a:t>1% sample of 332,900 tweets in 5 seconds</a:t>
            </a:r>
          </a:p>
        </p:txBody>
      </p:sp>
      <p:pic>
        <p:nvPicPr>
          <p:cNvPr id="6" name="Picture 5">
            <a:extLst>
              <a:ext uri="{FF2B5EF4-FFF2-40B4-BE49-F238E27FC236}">
                <a16:creationId xmlns:a16="http://schemas.microsoft.com/office/drawing/2014/main" id="{8244F8E5-F221-4C92-930C-8C53457DB2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62863" y="3727450"/>
            <a:ext cx="3940175"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TextBox 6">
            <a:extLst>
              <a:ext uri="{FF2B5EF4-FFF2-40B4-BE49-F238E27FC236}">
                <a16:creationId xmlns:a16="http://schemas.microsoft.com/office/drawing/2014/main" id="{B4E89301-6D61-4C90-B12B-0ED56F26830C}"/>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34">
            <a:extLst>
              <a:ext uri="{FF2B5EF4-FFF2-40B4-BE49-F238E27FC236}">
                <a16:creationId xmlns:a16="http://schemas.microsoft.com/office/drawing/2014/main" id="{016535ED-B36F-420E-B39B-113BE8F7C1C3}"/>
              </a:ext>
            </a:extLst>
          </p:cNvPr>
          <p:cNvSpPr>
            <a:spLocks noGrp="1" noChangeArrowheads="1"/>
          </p:cNvSpPr>
          <p:nvPr>
            <p:ph type="title"/>
          </p:nvPr>
        </p:nvSpPr>
        <p:spPr>
          <a:xfrm>
            <a:off x="658813" y="225425"/>
            <a:ext cx="10783887" cy="1325563"/>
          </a:xfrm>
        </p:spPr>
        <p:txBody>
          <a:bodyPr/>
          <a:lstStyle/>
          <a:p>
            <a:r>
              <a:rPr lang="en-US" altLang="en-US"/>
              <a:t>Insurance companies have barely tapped into the amount of data available on our customers</a:t>
            </a:r>
          </a:p>
        </p:txBody>
      </p:sp>
      <p:graphicFrame>
        <p:nvGraphicFramePr>
          <p:cNvPr id="24579" name="Content Placeholder 31">
            <a:extLst>
              <a:ext uri="{FF2B5EF4-FFF2-40B4-BE49-F238E27FC236}">
                <a16:creationId xmlns:a16="http://schemas.microsoft.com/office/drawing/2014/main" id="{7B8100F7-4C81-4D70-B4F2-2F3FB1CAD725}"/>
              </a:ext>
            </a:extLst>
          </p:cNvPr>
          <p:cNvGraphicFramePr>
            <a:graphicFrameLocks noGrp="1"/>
          </p:cNvGraphicFramePr>
          <p:nvPr>
            <p:ph idx="1"/>
          </p:nvPr>
        </p:nvGraphicFramePr>
        <p:xfrm>
          <a:off x="701675" y="1635125"/>
          <a:ext cx="10791825" cy="4668838"/>
        </p:xfrm>
        <a:graphic>
          <a:graphicData uri="http://schemas.openxmlformats.org/presentationml/2006/ole">
            <mc:AlternateContent xmlns:mc="http://schemas.openxmlformats.org/markup-compatibility/2006">
              <mc:Choice xmlns:v="urn:schemas-microsoft-com:vml" Requires="v">
                <p:oleObj spid="_x0000_s24583" name="Chart" r:id="rId4" imgW="10796952" imgH="4676037" progId="Excel.Chart.8">
                  <p:embed/>
                </p:oleObj>
              </mc:Choice>
              <mc:Fallback>
                <p:oleObj name="Chart" r:id="rId4" imgW="10796952" imgH="4676037" progId="Excel.Chart.8">
                  <p:embed/>
                  <p:pic>
                    <p:nvPicPr>
                      <p:cNvPr id="0" name="Content Placeholder 31"/>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675" y="1635125"/>
                        <a:ext cx="10791825" cy="4668838"/>
                      </a:xfrm>
                      <a:prstGeom prst="rect">
                        <a:avLst/>
                      </a:prstGeom>
                    </p:spPr>
                  </p:pic>
                </p:oleObj>
              </mc:Fallback>
            </mc:AlternateContent>
          </a:graphicData>
        </a:graphic>
      </p:graphicFrame>
      <p:sp>
        <p:nvSpPr>
          <p:cNvPr id="24580" name="Text Placeholder 36">
            <a:extLst>
              <a:ext uri="{FF2B5EF4-FFF2-40B4-BE49-F238E27FC236}">
                <a16:creationId xmlns:a16="http://schemas.microsoft.com/office/drawing/2014/main" id="{C5371B2C-7620-4E48-8B46-1E661D8AF9A6}"/>
              </a:ext>
            </a:extLst>
          </p:cNvPr>
          <p:cNvSpPr>
            <a:spLocks noGrp="1" noChangeArrowheads="1"/>
          </p:cNvSpPr>
          <p:nvPr>
            <p:ph type="body" sz="quarter" idx="16"/>
          </p:nvPr>
        </p:nvSpPr>
        <p:spPr>
          <a:xfrm>
            <a:off x="981075" y="5764213"/>
            <a:ext cx="8956675" cy="414337"/>
          </a:xfrm>
        </p:spPr>
        <p:txBody>
          <a:bodyPr/>
          <a:lstStyle/>
          <a:p>
            <a:r>
              <a:rPr lang="en-US" altLang="en-US"/>
              <a:t>Source: McKinsey &amp; Company, presented in </a:t>
            </a:r>
            <a:r>
              <a:rPr lang="en-US" altLang="en-US">
                <a:hlinkClick r:id="rId6"/>
              </a:rPr>
              <a:t>Transforming Life Insurance with Design Thinking</a:t>
            </a:r>
            <a:endParaRPr lang="en-US" altLang="en-US"/>
          </a:p>
        </p:txBody>
      </p:sp>
      <p:sp>
        <p:nvSpPr>
          <p:cNvPr id="24581" name="TextBox 6">
            <a:extLst>
              <a:ext uri="{FF2B5EF4-FFF2-40B4-BE49-F238E27FC236}">
                <a16:creationId xmlns:a16="http://schemas.microsoft.com/office/drawing/2014/main" id="{38050725-E584-4FED-B379-37AEF30B79A7}"/>
              </a:ext>
            </a:extLst>
          </p:cNvPr>
          <p:cNvSpPr txBox="1">
            <a:spLocks noChangeArrowheads="1"/>
          </p:cNvSpPr>
          <p:nvPr/>
        </p:nvSpPr>
        <p:spPr bwMode="auto">
          <a:xfrm>
            <a:off x="120650" y="6581775"/>
            <a:ext cx="729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200"/>
              <a:t>AI and ML for execs - ©21-Sep-2018  –  Dave Snell - dave@ActuariesAndTechnology.com</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IMING"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7965</TotalTime>
  <Words>6587</Words>
  <Application>Microsoft Office PowerPoint</Application>
  <PresentationFormat>Widescreen</PresentationFormat>
  <Paragraphs>623</Paragraphs>
  <Slides>72</Slides>
  <Notes>72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72</vt:i4>
      </vt:variant>
    </vt:vector>
  </HeadingPairs>
  <TitlesOfParts>
    <vt:vector size="85" baseType="lpstr">
      <vt:lpstr>Calibri</vt:lpstr>
      <vt:lpstr>Arial</vt:lpstr>
      <vt:lpstr>Calibri Light</vt:lpstr>
      <vt:lpstr>Times New Roman</vt:lpstr>
      <vt:lpstr>Wingdings</vt:lpstr>
      <vt:lpstr>Courier New</vt:lpstr>
      <vt:lpstr>Bernard MT Condensed</vt:lpstr>
      <vt:lpstr>Yu Gothic</vt:lpstr>
      <vt:lpstr>MS PGothic</vt:lpstr>
      <vt:lpstr>Wingdings 2</vt:lpstr>
      <vt:lpstr>Office Theme</vt:lpstr>
      <vt:lpstr>Microsoft Excel Chart</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Data is all around us – much publicly posted</vt:lpstr>
      <vt:lpstr>Insurance companies have barely tapped into the amount of data available on our customers</vt:lpstr>
      <vt:lpstr>11-May-1997: Deep Blue Beats World Champion Chess Player</vt:lpstr>
      <vt:lpstr>15-Feb-2011: Watson Beats Jeopardy Champions</vt:lpstr>
      <vt:lpstr>15-Mar-2016: AlphaGo (Google DeepMind) Beats 18-time world champion Lee Sedol in Go</vt:lpstr>
      <vt:lpstr>PowerPoint Presentation</vt:lpstr>
      <vt:lpstr>11-Sep-2017: Machine Learning was used at Georgia Institute of Technology to recreate game code (old Atari video games) by watching the game being played.</vt:lpstr>
      <vt:lpstr>18-Oct-2017: Google Deep Mind’s AlphaGo Zero Beats AlphaGo 100 games to zero </vt:lpstr>
      <vt:lpstr>26-Oct-2017 Sophia, an intelligent humanoid robot, has been granted citizenship in Saudi Arabia. </vt:lpstr>
      <vt:lpstr>20-Nov-2017 Robot Passes Medical Exam</vt:lpstr>
      <vt:lpstr>7-Dec-2017 In Just 4 Hours, Google’s AI Mastered All The Chess Knowledge in History</vt:lpstr>
      <vt:lpstr>18-Jun-2018 IBM computer debates humans and wins on one of two topics</vt:lpstr>
      <vt:lpstr>17-Jul-2018 The Pentagon Wants to Bring Mind-Controlled Tech To Troops</vt:lpstr>
      <vt:lpstr>PowerPoint Presentation</vt:lpstr>
      <vt:lpstr>What is Artificial Intelligence?  What is Machine Learning?</vt:lpstr>
      <vt:lpstr>Overview of Machine Learning</vt:lpstr>
      <vt:lpstr>Traditional rule trees lack flexibility</vt:lpstr>
      <vt:lpstr>Pattern Matching is more flexible</vt:lpstr>
      <vt:lpstr>PowerPoint Presentation</vt:lpstr>
      <vt:lpstr>PowerPoint Presentation</vt:lpstr>
      <vt:lpstr>PowerPoint Presentation</vt:lpstr>
      <vt:lpstr>PowerPoint Presentation</vt:lpstr>
      <vt:lpstr>Overview of Random Forests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Predictive Analytics Techniques</vt:lpstr>
      <vt:lpstr>PowerPoint Presentation</vt:lpstr>
      <vt:lpstr>PowerPoint Presentation</vt:lpstr>
      <vt:lpstr>Why do we call these Genetic Algorithms?  </vt:lpstr>
      <vt:lpstr>Criteria that make a problem suitable for a genetic algorithm </vt:lpstr>
      <vt:lpstr>Case study: Health Insurance</vt:lpstr>
      <vt:lpstr>Provider Network Cost Optimization</vt:lpstr>
      <vt:lpstr>Provider Network Cost Optimization (continued)</vt:lpstr>
      <vt:lpstr>Some problems just don’t fit well into classical methods of solution:</vt:lpstr>
      <vt:lpstr>How to build a genetic algorithm</vt:lpstr>
      <vt:lpstr>PowerPoint Presentation</vt:lpstr>
      <vt:lpstr>Input Screen for FREE workbook</vt:lpstr>
      <vt:lpstr>Overview of Predictive Analytics Techniques</vt:lpstr>
      <vt:lpstr>Overview of Predictive Analytics Techniques</vt:lpstr>
      <vt:lpstr>PowerPoint Presentation</vt:lpstr>
      <vt:lpstr>How are Big Data and predictive analytics  changing healthcare?</vt:lpstr>
      <vt:lpstr>How are Big Data, predictive analytics, and machine learning changing healthcare?</vt:lpstr>
      <vt:lpstr>How is Machine Learning already changing insurance underwriting?</vt:lpstr>
      <vt:lpstr>(lessons learned – people do not follow strictly analytic models)</vt:lpstr>
      <vt:lpstr>Analytic Models Fail When They Ignore Behavioral Economics</vt:lpstr>
      <vt:lpstr>Consider Cultural Differences A ‘Home Run’ may not ‘Hit a Six’</vt:lpstr>
      <vt:lpstr>How are they already changing insurance underwriting? (lessons learned) </vt:lpstr>
      <vt:lpstr>RGA’s Experience in Predictive Analytics in Life and Health insurance</vt:lpstr>
      <vt:lpstr>Multi-line Predictive UW Cross-sell</vt:lpstr>
      <vt:lpstr>Bancassurance Predictive Underwriting</vt:lpstr>
      <vt:lpstr>Medical Product Upsell</vt:lpstr>
      <vt:lpstr>Cancer Product Upsell</vt:lpstr>
      <vt:lpstr>Non-Medical Limit Risk Segmentation</vt:lpstr>
      <vt:lpstr>Claims Fraud Detection</vt:lpstr>
      <vt:lpstr>PowerPoint Presentation</vt:lpstr>
      <vt:lpstr>An Insurance Example</vt:lpstr>
      <vt:lpstr>How will AI and machine learning dramatically change future life insurance underwriting? </vt:lpstr>
      <vt:lpstr>New Tools Require New Skills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Snell</dc:creator>
  <cp:lastModifiedBy>Dave Snell</cp:lastModifiedBy>
  <cp:revision>154</cp:revision>
  <dcterms:created xsi:type="dcterms:W3CDTF">2017-10-25T00:40:25Z</dcterms:created>
  <dcterms:modified xsi:type="dcterms:W3CDTF">2018-09-18T17:08:59Z</dcterms:modified>
</cp:coreProperties>
</file>